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2.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3.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4.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9.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0.xml" ContentType="application/vnd.openxmlformats-officedocument.presentationml.notesSlid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1.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12.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13.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14.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5.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notesSlides/notesSlide17.xml" ContentType="application/vnd.openxmlformats-officedocument.presentationml.notesSlide+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8.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9.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20.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21.xml" ContentType="application/vnd.openxmlformats-officedocument.presentationml.notesSlid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22.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notesSlides/notesSlide23.xml" ContentType="application/vnd.openxmlformats-officedocument.presentationml.notesSlide+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notesSlides/notesSlide24.xml" ContentType="application/vnd.openxmlformats-officedocument.presentationml.notesSlide+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25.xml" ContentType="application/vnd.openxmlformats-officedocument.presentationml.notesSlid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notesSlides/notesSlide26.xml" ContentType="application/vnd.openxmlformats-officedocument.presentationml.notesSlide+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7.xml" ContentType="application/vnd.openxmlformats-officedocument.presentationml.notesSlid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notesSlides/notesSlide28.xml" ContentType="application/vnd.openxmlformats-officedocument.presentationml.notesSlide+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notesSlides/notesSlide29.xml" ContentType="application/vnd.openxmlformats-officedocument.presentationml.notesSlide+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30.xml" ContentType="application/vnd.openxmlformats-officedocument.presentationml.notesSlid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notesSlides/notesSlide31.xml" ContentType="application/vnd.openxmlformats-officedocument.presentationml.notesSlide+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32.xml" ContentType="application/vnd.openxmlformats-officedocument.presentationml.notesSlid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33.xml" ContentType="application/vnd.openxmlformats-officedocument.presentationml.notesSlid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notesSlides/notesSlide34.xml" ContentType="application/vnd.openxmlformats-officedocument.presentationml.notesSlide+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notesSlides/notesSlide35.xml" ContentType="application/vnd.openxmlformats-officedocument.presentationml.notesSlide+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36.xml" ContentType="application/vnd.openxmlformats-officedocument.presentationml.notesSlid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notesSlides/notesSlide37.xml" ContentType="application/vnd.openxmlformats-officedocument.presentationml.notesSlide+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notesSlides/notesSlide38.xml" ContentType="application/vnd.openxmlformats-officedocument.presentationml.notesSlide+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notesSlides/notesSlide39.xml" ContentType="application/vnd.openxmlformats-officedocument.presentationml.notesSlide+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40.xml" ContentType="application/vnd.openxmlformats-officedocument.presentationml.notesSlid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41.xml" ContentType="application/vnd.openxmlformats-officedocument.presentationml.notesSlid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2.xml" ContentType="application/vnd.openxmlformats-officedocument.presentationml.notesSlid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0"/>
  </p:notesMasterIdLst>
  <p:sldIdLst>
    <p:sldId id="287" r:id="rId2"/>
    <p:sldId id="354" r:id="rId3"/>
    <p:sldId id="355" r:id="rId4"/>
    <p:sldId id="356" r:id="rId5"/>
    <p:sldId id="357" r:id="rId6"/>
    <p:sldId id="339" r:id="rId7"/>
    <p:sldId id="358" r:id="rId8"/>
    <p:sldId id="359" r:id="rId9"/>
    <p:sldId id="390" r:id="rId10"/>
    <p:sldId id="391" r:id="rId11"/>
    <p:sldId id="392" r:id="rId12"/>
    <p:sldId id="360" r:id="rId13"/>
    <p:sldId id="361" r:id="rId14"/>
    <p:sldId id="362" r:id="rId15"/>
    <p:sldId id="285" r:id="rId16"/>
    <p:sldId id="349" r:id="rId17"/>
    <p:sldId id="363" r:id="rId18"/>
    <p:sldId id="364" r:id="rId19"/>
    <p:sldId id="365" r:id="rId20"/>
    <p:sldId id="366" r:id="rId21"/>
    <p:sldId id="367" r:id="rId22"/>
    <p:sldId id="368" r:id="rId23"/>
    <p:sldId id="369" r:id="rId24"/>
    <p:sldId id="283" r:id="rId25"/>
    <p:sldId id="351" r:id="rId26"/>
    <p:sldId id="370" r:id="rId27"/>
    <p:sldId id="371" r:id="rId28"/>
    <p:sldId id="372" r:id="rId29"/>
    <p:sldId id="373" r:id="rId30"/>
    <p:sldId id="277" r:id="rId31"/>
    <p:sldId id="374" r:id="rId32"/>
    <p:sldId id="279" r:id="rId33"/>
    <p:sldId id="375" r:id="rId34"/>
    <p:sldId id="376" r:id="rId35"/>
    <p:sldId id="377" r:id="rId36"/>
    <p:sldId id="378" r:id="rId37"/>
    <p:sldId id="379" r:id="rId38"/>
    <p:sldId id="380" r:id="rId39"/>
    <p:sldId id="381" r:id="rId40"/>
    <p:sldId id="344" r:id="rId41"/>
    <p:sldId id="382" r:id="rId42"/>
    <p:sldId id="383" r:id="rId43"/>
    <p:sldId id="384" r:id="rId44"/>
    <p:sldId id="385" r:id="rId45"/>
    <p:sldId id="386" r:id="rId46"/>
    <p:sldId id="387" r:id="rId47"/>
    <p:sldId id="388" r:id="rId48"/>
    <p:sldId id="389" r:id="rId49"/>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61AAB1E-109E-9CAE-174E-0CA663F314C1}" name="Lindsi Smith" initials="LS" userId="507.cml.egnyte.com_tp_egnyte_plus" providerId="Windows Live"/>
  <p188:author id="{56EFE280-A439-09FC-8A39-4C5F4AE1E145}" name="Natalie MacIntosh" initials="NM" userId="249.cml.egnyte.com_tp_egnyte_plus" providerId="Windows Live"/>
  <p188:author id="{8BA57CA3-5FD4-89F1-D34D-D8C3CCDE78B1}" name="MacIntosh, Natalie (MIN-CML)" initials="MN(C" userId="S::natalie.macintosh@clynch.com::186d5cca-deac-4b95-b93c-4a44561e17df" providerId="AD"/>
  <p188:author id="{39BE33AC-9C31-DD18-1735-E2D0ADA38031}" name="Anne Dubé" initials="AD" userId="S::anne.dube@formica.com::6cdab48f-b29b-4c24-bc42-1e6b5117746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5B9BD5"/>
    <a:srgbClr val="70AD47"/>
    <a:srgbClr val="ED7D31"/>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EA9F1F-9BE5-7B46-9A50-FF7989D03C08}" v="265" dt="2026-08-06T15:58:39.950"/>
    <p1510:client id="{CC0A6B80-2E6F-014E-9231-7A0D618BB5C6}" v="10" dt="2026-08-06T17:57:39.4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43821" autoAdjust="0"/>
    <p:restoredTop sz="94660"/>
  </p:normalViewPr>
  <p:slideViewPr>
    <p:cSldViewPr snapToGrid="0" showGuides="1">
      <p:cViewPr varScale="1">
        <p:scale>
          <a:sx n="103" d="100"/>
          <a:sy n="103" d="100"/>
        </p:scale>
        <p:origin x="72" y="2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8/10/relationships/authors" Targe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lie MacIntosh" userId="249.cml.egnyte.com_tp_egnyte_plus" providerId="OAuth2" clId="{9B3D12F7-CA41-5075-B07D-ABD077676CDE}"/>
    <pc:docChg chg="undo redo custSel modSld">
      <pc:chgData name="Natalie MacIntosh" userId="249.cml.egnyte.com_tp_egnyte_plus" providerId="OAuth2" clId="{9B3D12F7-CA41-5075-B07D-ABD077676CDE}" dt="2026-08-06T15:58:00.384" v="314" actId="207"/>
      <pc:docMkLst>
        <pc:docMk/>
      </pc:docMkLst>
      <pc:sldChg chg="modSp mod">
        <pc:chgData name="Natalie MacIntosh" userId="249.cml.egnyte.com_tp_egnyte_plus" providerId="OAuth2" clId="{9B3D12F7-CA41-5075-B07D-ABD077676CDE}" dt="2026-07-29T19:30:52.167" v="50" actId="20577"/>
        <pc:sldMkLst>
          <pc:docMk/>
          <pc:sldMk cId="0" sldId="283"/>
        </pc:sldMkLst>
        <pc:spChg chg="mod">
          <ac:chgData name="Natalie MacIntosh" userId="249.cml.egnyte.com_tp_egnyte_plus" providerId="OAuth2" clId="{9B3D12F7-CA41-5075-B07D-ABD077676CDE}" dt="2026-07-29T19:30:52.167" v="50" actId="20577"/>
          <ac:spMkLst>
            <pc:docMk/>
            <pc:sldMk cId="0" sldId="283"/>
            <ac:spMk id="4" creationId="{412CC54A-95F7-0A57-E7A4-CEA2645F36EA}"/>
          </ac:spMkLst>
        </pc:spChg>
      </pc:sldChg>
      <pc:sldChg chg="modSp mod">
        <pc:chgData name="Natalie MacIntosh" userId="249.cml.egnyte.com_tp_egnyte_plus" providerId="OAuth2" clId="{9B3D12F7-CA41-5075-B07D-ABD077676CDE}" dt="2026-07-29T19:29:41.248" v="32" actId="20577"/>
        <pc:sldMkLst>
          <pc:docMk/>
          <pc:sldMk cId="1600622531" sldId="324"/>
        </pc:sldMkLst>
        <pc:spChg chg="mod">
          <ac:chgData name="Natalie MacIntosh" userId="249.cml.egnyte.com_tp_egnyte_plus" providerId="OAuth2" clId="{9B3D12F7-CA41-5075-B07D-ABD077676CDE}" dt="2026-07-29T19:29:41.248" v="32" actId="20577"/>
          <ac:spMkLst>
            <pc:docMk/>
            <pc:sldMk cId="1600622531" sldId="324"/>
            <ac:spMk id="17" creationId="{E95C0DAD-4091-3187-85D8-76485C39098B}"/>
          </ac:spMkLst>
        </pc:spChg>
      </pc:sldChg>
      <pc:sldChg chg="modSp mod modCm">
        <pc:chgData name="Natalie MacIntosh" userId="249.cml.egnyte.com_tp_egnyte_plus" providerId="OAuth2" clId="{9B3D12F7-CA41-5075-B07D-ABD077676CDE}" dt="2026-07-29T19:30:19.942" v="45" actId="20577"/>
        <pc:sldMkLst>
          <pc:docMk/>
          <pc:sldMk cId="1876570400" sldId="327"/>
        </pc:sldMkLst>
        <pc:spChg chg="mod">
          <ac:chgData name="Natalie MacIntosh" userId="249.cml.egnyte.com_tp_egnyte_plus" providerId="OAuth2" clId="{9B3D12F7-CA41-5075-B07D-ABD077676CDE}" dt="2026-07-29T19:30:19.942" v="45" actId="20577"/>
          <ac:spMkLst>
            <pc:docMk/>
            <pc:sldMk cId="1876570400" sldId="327"/>
            <ac:spMk id="126" creationId="{E2D67940-9985-E904-891E-CDA134E1D2C4}"/>
          </ac:spMkLst>
        </pc:spChg>
        <pc:extLst>
          <p:ext xmlns:p="http://schemas.openxmlformats.org/presentationml/2006/main" uri="{D6D511B9-2390-475A-947B-AFAB55BFBCF1}">
            <pc226:cmChg xmlns:pc226="http://schemas.microsoft.com/office/powerpoint/2022/06/main/command" chg="mod">
              <pc226:chgData name="Natalie MacIntosh" userId="249.cml.egnyte.com_tp_egnyte_plus" providerId="OAuth2" clId="{9B3D12F7-CA41-5075-B07D-ABD077676CDE}" dt="2026-07-29T19:30:19.942" v="45" actId="20577"/>
              <pc2:cmMkLst xmlns:pc2="http://schemas.microsoft.com/office/powerpoint/2019/9/main/command">
                <pc:docMk/>
                <pc:sldMk cId="1876570400" sldId="327"/>
                <pc2:cmMk id="{5DD8B869-9D1B-9645-9E86-E1A30BD5FD32}"/>
              </pc2:cmMkLst>
            </pc226:cmChg>
          </p:ext>
        </pc:extLst>
      </pc:sldChg>
      <pc:sldChg chg="modSp mod modCm">
        <pc:chgData name="Natalie MacIntosh" userId="249.cml.egnyte.com_tp_egnyte_plus" providerId="OAuth2" clId="{9B3D12F7-CA41-5075-B07D-ABD077676CDE}" dt="2026-08-06T15:58:00.384" v="314" actId="207"/>
        <pc:sldMkLst>
          <pc:docMk/>
          <pc:sldMk cId="3511565713" sldId="339"/>
        </pc:sldMkLst>
        <pc:spChg chg="mod">
          <ac:chgData name="Natalie MacIntosh" userId="249.cml.egnyte.com_tp_egnyte_plus" providerId="OAuth2" clId="{9B3D12F7-CA41-5075-B07D-ABD077676CDE}" dt="2026-08-06T15:58:00.384" v="314" actId="207"/>
          <ac:spMkLst>
            <pc:docMk/>
            <pc:sldMk cId="3511565713" sldId="339"/>
            <ac:spMk id="126" creationId="{418E8669-CA23-D480-7EBD-A1B0DD86900F}"/>
          </ac:spMkLst>
        </pc:spChg>
        <pc:extLst>
          <p:ext xmlns:p="http://schemas.openxmlformats.org/presentationml/2006/main" uri="{D6D511B9-2390-475A-947B-AFAB55BFBCF1}">
            <pc226:cmChg xmlns:pc226="http://schemas.microsoft.com/office/powerpoint/2022/06/main/command" chg="mod">
              <pc226:chgData name="Natalie MacIntosh" userId="249.cml.egnyte.com_tp_egnyte_plus" providerId="OAuth2" clId="{9B3D12F7-CA41-5075-B07D-ABD077676CDE}" dt="2026-08-06T15:57:52.880" v="313" actId="20577"/>
              <pc2:cmMkLst xmlns:pc2="http://schemas.microsoft.com/office/powerpoint/2019/9/main/command">
                <pc:docMk/>
                <pc:sldMk cId="3511565713" sldId="339"/>
                <pc2:cmMk id="{01251A62-0C12-4D47-B475-342BA662A10B}"/>
              </pc2:cmMkLst>
            </pc226:cmChg>
          </p:ext>
        </pc:extLst>
      </pc:sldChg>
    </pc:docChg>
  </pc:docChgLst>
  <pc:docChgLst>
    <pc:chgData name="Lindsi Smith" userId="507.cml.egnyte.com_tp_egnyte_plus" providerId="OAuth2" clId="{E4FC247A-EF58-55F1-BC60-8EE4519C0F0C}"/>
    <pc:docChg chg="undo custSel modSld">
      <pc:chgData name="Lindsi Smith" userId="507.cml.egnyte.com_tp_egnyte_plus" providerId="OAuth2" clId="{E4FC247A-EF58-55F1-BC60-8EE4519C0F0C}" dt="2026-08-06T17:57:49.564" v="178" actId="207"/>
      <pc:docMkLst>
        <pc:docMk/>
      </pc:docMkLst>
      <pc:sldChg chg="modSp mod">
        <pc:chgData name="Lindsi Smith" userId="507.cml.egnyte.com_tp_egnyte_plus" providerId="OAuth2" clId="{E4FC247A-EF58-55F1-BC60-8EE4519C0F0C}" dt="2026-08-05T15:49:12.195" v="7" actId="20577"/>
        <pc:sldMkLst>
          <pc:docMk/>
          <pc:sldMk cId="2455454007" sldId="330"/>
        </pc:sldMkLst>
        <pc:spChg chg="mod">
          <ac:chgData name="Lindsi Smith" userId="507.cml.egnyte.com_tp_egnyte_plus" providerId="OAuth2" clId="{E4FC247A-EF58-55F1-BC60-8EE4519C0F0C}" dt="2026-08-05T15:49:12.195" v="7" actId="20577"/>
          <ac:spMkLst>
            <pc:docMk/>
            <pc:sldMk cId="2455454007" sldId="330"/>
            <ac:spMk id="126" creationId="{C8B413B2-613A-6EAD-4D8B-3163204CA76D}"/>
          </ac:spMkLst>
        </pc:spChg>
      </pc:sldChg>
      <pc:sldChg chg="modSp mod">
        <pc:chgData name="Lindsi Smith" userId="507.cml.egnyte.com_tp_egnyte_plus" providerId="OAuth2" clId="{E4FC247A-EF58-55F1-BC60-8EE4519C0F0C}" dt="2026-08-05T15:49:24.116" v="8" actId="313"/>
        <pc:sldMkLst>
          <pc:docMk/>
          <pc:sldMk cId="3527434454" sldId="332"/>
        </pc:sldMkLst>
        <pc:spChg chg="mod">
          <ac:chgData name="Lindsi Smith" userId="507.cml.egnyte.com_tp_egnyte_plus" providerId="OAuth2" clId="{E4FC247A-EF58-55F1-BC60-8EE4519C0F0C}" dt="2026-08-05T15:49:24.116" v="8" actId="313"/>
          <ac:spMkLst>
            <pc:docMk/>
            <pc:sldMk cId="3527434454" sldId="332"/>
            <ac:spMk id="126" creationId="{34886485-1DA6-7588-794C-16D82F702CE4}"/>
          </ac:spMkLst>
        </pc:spChg>
      </pc:sldChg>
      <pc:sldChg chg="modSp mod modCm">
        <pc:chgData name="Lindsi Smith" userId="507.cml.egnyte.com_tp_egnyte_plus" providerId="OAuth2" clId="{E4FC247A-EF58-55F1-BC60-8EE4519C0F0C}" dt="2026-08-06T17:57:49.564" v="178" actId="207"/>
        <pc:sldMkLst>
          <pc:docMk/>
          <pc:sldMk cId="3511565713" sldId="339"/>
        </pc:sldMkLst>
        <pc:spChg chg="mod">
          <ac:chgData name="Lindsi Smith" userId="507.cml.egnyte.com_tp_egnyte_plus" providerId="OAuth2" clId="{E4FC247A-EF58-55F1-BC60-8EE4519C0F0C}" dt="2026-08-06T17:57:49.564" v="178" actId="207"/>
          <ac:spMkLst>
            <pc:docMk/>
            <pc:sldMk cId="3511565713" sldId="339"/>
            <ac:spMk id="126" creationId="{418E8669-CA23-D480-7EBD-A1B0DD86900F}"/>
          </ac:spMkLst>
        </pc:spChg>
        <pc:extLst>
          <p:ext xmlns:p="http://schemas.openxmlformats.org/presentationml/2006/main" uri="{D6D511B9-2390-475A-947B-AFAB55BFBCF1}">
            <pc226:cmChg xmlns:pc226="http://schemas.microsoft.com/office/powerpoint/2022/06/main/command" chg="mod">
              <pc226:chgData name="Lindsi Smith" userId="507.cml.egnyte.com_tp_egnyte_plus" providerId="OAuth2" clId="{E4FC247A-EF58-55F1-BC60-8EE4519C0F0C}" dt="2026-08-06T17:57:38.835" v="176" actId="20577"/>
              <pc2:cmMkLst xmlns:pc2="http://schemas.microsoft.com/office/powerpoint/2019/9/main/command">
                <pc:docMk/>
                <pc:sldMk cId="3511565713" sldId="339"/>
                <pc2:cmMk id="{01251A62-0C12-4D47-B475-342BA662A10B}"/>
              </pc2:cmMkLst>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A4EAD3CC-612B-BC40-BC98-3B435ADC3A0B}" type="datetimeFigureOut">
              <a:rPr lang="en-US" smtClean="0"/>
              <a:pPr/>
              <a:t>8/14/2026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962F3981-7591-394C-82D5-6535EC2210F6}" type="slidenum">
              <a:rPr lang="en-US" smtClean="0"/>
              <a:pPr/>
              <a:t>‹N°›</a:t>
            </a:fld>
            <a:endParaRPr lang="en-US" dirty="0"/>
          </a:p>
        </p:txBody>
      </p:sp>
    </p:spTree>
    <p:extLst>
      <p:ext uri="{BB962C8B-B14F-4D97-AF65-F5344CB8AC3E}">
        <p14:creationId xmlns:p14="http://schemas.microsoft.com/office/powerpoint/2010/main" val="589906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46479337-4929-4600-412E-9453A24007F4}"/>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D537C254-1FB7-FF12-993A-428A58E5DE96}"/>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24" name="Google Shape;124;p3:notes">
            <a:extLst>
              <a:ext uri="{FF2B5EF4-FFF2-40B4-BE49-F238E27FC236}">
                <a16:creationId xmlns:a16="http://schemas.microsoft.com/office/drawing/2014/main" id="{08A9B8B4-C945-D7B4-D51A-CDA7FE532D19}"/>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51466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F592F5B3-9F25-DF81-0A1D-F5807564B01B}"/>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79C85650-B0E1-9DFF-339C-C3755F42A621}"/>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24" name="Google Shape;124;p3:notes">
            <a:extLst>
              <a:ext uri="{FF2B5EF4-FFF2-40B4-BE49-F238E27FC236}">
                <a16:creationId xmlns:a16="http://schemas.microsoft.com/office/drawing/2014/main" id="{97F80D60-70C8-D7DD-4CAE-443873756275}"/>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9963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C67FEC18-B457-68C3-A980-B7CD91238E33}"/>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19A1682B-DC59-22A8-9B54-9FBAC263DB1F}"/>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24" name="Google Shape;124;p3:notes">
            <a:extLst>
              <a:ext uri="{FF2B5EF4-FFF2-40B4-BE49-F238E27FC236}">
                <a16:creationId xmlns:a16="http://schemas.microsoft.com/office/drawing/2014/main" id="{0421CFC1-90DD-0C9D-EF20-BE952843F0ED}"/>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148969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D64F1A55-4BAB-AB31-6F26-367B601F310D}"/>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38F4236A-E456-1CEC-A2E7-ACC12C6A25B1}"/>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24" name="Google Shape;124;p3:notes">
            <a:extLst>
              <a:ext uri="{FF2B5EF4-FFF2-40B4-BE49-F238E27FC236}">
                <a16:creationId xmlns:a16="http://schemas.microsoft.com/office/drawing/2014/main" id="{163347B3-EE00-64FC-EDF2-EDCEB4ABB351}"/>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8221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5B9CBDAB-ED6B-8AE4-637E-D965EE41B72E}"/>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FF0E621E-FEBA-6579-53D6-D1F3719D49B4}"/>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24" name="Google Shape;124;p3:notes">
            <a:extLst>
              <a:ext uri="{FF2B5EF4-FFF2-40B4-BE49-F238E27FC236}">
                <a16:creationId xmlns:a16="http://schemas.microsoft.com/office/drawing/2014/main" id="{E974ED10-827D-E8CB-0025-6403B0385FD4}"/>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99770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4CEAF8DB-4482-BBA1-B26A-15D85F4B01F6}"/>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9F375E7D-91B8-CBA1-EB4D-8C1294558C0E}"/>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24" name="Google Shape;124;p3:notes">
            <a:extLst>
              <a:ext uri="{FF2B5EF4-FFF2-40B4-BE49-F238E27FC236}">
                <a16:creationId xmlns:a16="http://schemas.microsoft.com/office/drawing/2014/main" id="{2CFA6A03-9D90-8475-9793-8AA2A8217F4C}"/>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149255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CCBCCDD9-2E6C-5DAE-212C-4B1E8B616D98}"/>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C6813D34-C6F1-48EA-7317-B17FF80E63F6}"/>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24" name="Google Shape;124;p3:notes">
            <a:extLst>
              <a:ext uri="{FF2B5EF4-FFF2-40B4-BE49-F238E27FC236}">
                <a16:creationId xmlns:a16="http://schemas.microsoft.com/office/drawing/2014/main" id="{E069FBED-7BE2-7D5F-B1A4-EBCBB82E9D62}"/>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3337615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62AD7C8F-7A0D-8BAB-37B1-328288D1D9D4}"/>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82C1BDE2-9899-6058-71CA-5A149064C59A}"/>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24" name="Google Shape;124;p3:notes">
            <a:extLst>
              <a:ext uri="{FF2B5EF4-FFF2-40B4-BE49-F238E27FC236}">
                <a16:creationId xmlns:a16="http://schemas.microsoft.com/office/drawing/2014/main" id="{F851A056-4A0D-2882-3CD6-CDF51ED26BDA}"/>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767675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26A884A8-FF25-1AC5-605B-14F0EF6D4809}"/>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2815DB31-5780-122F-8111-EADDB634EB3C}"/>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24" name="Google Shape;124;p3:notes">
            <a:extLst>
              <a:ext uri="{FF2B5EF4-FFF2-40B4-BE49-F238E27FC236}">
                <a16:creationId xmlns:a16="http://schemas.microsoft.com/office/drawing/2014/main" id="{558CD853-4492-2F3D-04F6-C58313A597DA}"/>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2198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D8921C7C-1DA6-5CFD-5A0B-BBA9726B3D51}"/>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C78D4A4D-C4BE-2E47-1EE3-08AA5850EA99}"/>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24" name="Google Shape;124;p3:notes">
            <a:extLst>
              <a:ext uri="{FF2B5EF4-FFF2-40B4-BE49-F238E27FC236}">
                <a16:creationId xmlns:a16="http://schemas.microsoft.com/office/drawing/2014/main" id="{463B4301-BDE4-8340-069C-1C75F898B591}"/>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8823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E2D708FA-A361-D294-B171-6CA3C820FA4A}"/>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D1B9017B-23DE-B7BB-7D27-3B15BFC3BDBC}"/>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24" name="Google Shape;124;p3:notes">
            <a:extLst>
              <a:ext uri="{FF2B5EF4-FFF2-40B4-BE49-F238E27FC236}">
                <a16:creationId xmlns:a16="http://schemas.microsoft.com/office/drawing/2014/main" id="{08CA582D-E118-8AB8-7B6B-2BFB963CF3DB}"/>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21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23: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400" name="Google Shape;400;p2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E031308F-0EA3-1449-4707-6F21D7C8C1DA}"/>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F72D87B1-B5C1-CE8A-D14C-CAD6C1017CAC}"/>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dirty="0"/>
          </a:p>
        </p:txBody>
      </p:sp>
      <p:sp>
        <p:nvSpPr>
          <p:cNvPr id="124" name="Google Shape;124;p3:notes">
            <a:extLst>
              <a:ext uri="{FF2B5EF4-FFF2-40B4-BE49-F238E27FC236}">
                <a16:creationId xmlns:a16="http://schemas.microsoft.com/office/drawing/2014/main" id="{C685ABAD-4DE3-7920-7D76-D83EE47486CE}"/>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137648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6C3E6B95-7838-F638-E795-9027BF418852}"/>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C27E1FF6-B1FA-6B28-E2E0-163F782FE6E4}"/>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24" name="Google Shape;124;p3:notes">
            <a:extLst>
              <a:ext uri="{FF2B5EF4-FFF2-40B4-BE49-F238E27FC236}">
                <a16:creationId xmlns:a16="http://schemas.microsoft.com/office/drawing/2014/main" id="{69A7252D-BB0D-B6BB-9575-46B45DF760A7}"/>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93947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5: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256" name="Google Shape;256;p1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6: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267" name="Google Shape;267;p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a:extLst>
            <a:ext uri="{FF2B5EF4-FFF2-40B4-BE49-F238E27FC236}">
              <a16:creationId xmlns:a16="http://schemas.microsoft.com/office/drawing/2014/main" id="{D1C99B72-6D24-D1A0-1B83-DCF8A8EC2BFD}"/>
            </a:ext>
          </a:extLst>
        </p:cNvPr>
        <p:cNvGrpSpPr/>
        <p:nvPr/>
      </p:nvGrpSpPr>
      <p:grpSpPr>
        <a:xfrm>
          <a:off x="0" y="0"/>
          <a:ext cx="0" cy="0"/>
          <a:chOff x="0" y="0"/>
          <a:chExt cx="0" cy="0"/>
        </a:xfrm>
      </p:grpSpPr>
      <p:sp>
        <p:nvSpPr>
          <p:cNvPr id="266" name="Google Shape;266;p16:notes">
            <a:extLst>
              <a:ext uri="{FF2B5EF4-FFF2-40B4-BE49-F238E27FC236}">
                <a16:creationId xmlns:a16="http://schemas.microsoft.com/office/drawing/2014/main" id="{A58E1BF6-CA1D-CC4B-E7C2-78D17071717F}"/>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267" name="Google Shape;267;p16:notes">
            <a:extLst>
              <a:ext uri="{FF2B5EF4-FFF2-40B4-BE49-F238E27FC236}">
                <a16:creationId xmlns:a16="http://schemas.microsoft.com/office/drawing/2014/main" id="{551873DB-4615-2B42-2A45-16EA1903BE06}"/>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297229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a:extLst>
            <a:ext uri="{FF2B5EF4-FFF2-40B4-BE49-F238E27FC236}">
              <a16:creationId xmlns:a16="http://schemas.microsoft.com/office/drawing/2014/main" id="{5B12EC68-FAF4-752E-7A3C-92A2DD8E5C8F}"/>
            </a:ext>
          </a:extLst>
        </p:cNvPr>
        <p:cNvGrpSpPr/>
        <p:nvPr/>
      </p:nvGrpSpPr>
      <p:grpSpPr>
        <a:xfrm>
          <a:off x="0" y="0"/>
          <a:ext cx="0" cy="0"/>
          <a:chOff x="0" y="0"/>
          <a:chExt cx="0" cy="0"/>
        </a:xfrm>
      </p:grpSpPr>
      <p:sp>
        <p:nvSpPr>
          <p:cNvPr id="266" name="Google Shape;266;p16:notes">
            <a:extLst>
              <a:ext uri="{FF2B5EF4-FFF2-40B4-BE49-F238E27FC236}">
                <a16:creationId xmlns:a16="http://schemas.microsoft.com/office/drawing/2014/main" id="{A8140239-FD38-DDF4-088B-5107BEB1148F}"/>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267" name="Google Shape;267;p16:notes">
            <a:extLst>
              <a:ext uri="{FF2B5EF4-FFF2-40B4-BE49-F238E27FC236}">
                <a16:creationId xmlns:a16="http://schemas.microsoft.com/office/drawing/2014/main" id="{C304E1C5-4704-6433-703A-8D795BB82E63}"/>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98503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7: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276" name="Google Shape;276;p1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1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en-US"/>
          </a:p>
        </p:txBody>
      </p:sp>
      <p:sp>
        <p:nvSpPr>
          <p:cNvPr id="379" name="Google Shape;379;p18: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80" name="Google Shape;380;p18: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a:extLst>
            <a:ext uri="{FF2B5EF4-FFF2-40B4-BE49-F238E27FC236}">
              <a16:creationId xmlns:a16="http://schemas.microsoft.com/office/drawing/2014/main" id="{A2712BB5-E62C-4034-AD31-15A220D7B3D7}"/>
            </a:ext>
          </a:extLst>
        </p:cNvPr>
        <p:cNvGrpSpPr/>
        <p:nvPr/>
      </p:nvGrpSpPr>
      <p:grpSpPr>
        <a:xfrm>
          <a:off x="0" y="0"/>
          <a:ext cx="0" cy="0"/>
          <a:chOff x="0" y="0"/>
          <a:chExt cx="0" cy="0"/>
        </a:xfrm>
      </p:grpSpPr>
      <p:sp>
        <p:nvSpPr>
          <p:cNvPr id="266" name="Google Shape;266;p16:notes">
            <a:extLst>
              <a:ext uri="{FF2B5EF4-FFF2-40B4-BE49-F238E27FC236}">
                <a16:creationId xmlns:a16="http://schemas.microsoft.com/office/drawing/2014/main" id="{60284494-45C3-981B-FF97-28203FE68F9A}"/>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267" name="Google Shape;267;p16:notes">
            <a:extLst>
              <a:ext uri="{FF2B5EF4-FFF2-40B4-BE49-F238E27FC236}">
                <a16:creationId xmlns:a16="http://schemas.microsoft.com/office/drawing/2014/main" id="{AE15530E-FC60-BF08-66D9-164A82DFE3DA}"/>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22599545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2: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285" name="Google Shape;285;p1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13: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296" name="Google Shape;296;p1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2f38c756136_1_13:notes"/>
          <p:cNvSpPr txBox="1">
            <a:spLocks noGrp="1"/>
          </p:cNvSpPr>
          <p:nvPr>
            <p:ph type="body" idx="1"/>
          </p:nvPr>
        </p:nvSpPr>
        <p:spPr>
          <a:xfrm>
            <a:off x="701675" y="4416425"/>
            <a:ext cx="5607000" cy="4183200"/>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305" name="Google Shape;305;g2f38c756136_1_1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2f38c756136_1_32:notes"/>
          <p:cNvSpPr txBox="1">
            <a:spLocks noGrp="1"/>
          </p:cNvSpPr>
          <p:nvPr>
            <p:ph type="body" idx="1"/>
          </p:nvPr>
        </p:nvSpPr>
        <p:spPr>
          <a:xfrm>
            <a:off x="701675" y="4416425"/>
            <a:ext cx="5607000" cy="4183200"/>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315" name="Google Shape;315;g2f38c756136_1_3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2f38c756136_1_32:notes"/>
          <p:cNvSpPr txBox="1">
            <a:spLocks noGrp="1"/>
          </p:cNvSpPr>
          <p:nvPr>
            <p:ph type="body" idx="1"/>
          </p:nvPr>
        </p:nvSpPr>
        <p:spPr>
          <a:xfrm>
            <a:off x="701675" y="4416425"/>
            <a:ext cx="5607000" cy="4183200"/>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315" name="Google Shape;315;g2f38c756136_1_3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2f31f7bdb69_0_26:notes"/>
          <p:cNvSpPr txBox="1">
            <a:spLocks noGrp="1"/>
          </p:cNvSpPr>
          <p:nvPr>
            <p:ph type="body" idx="1"/>
          </p:nvPr>
        </p:nvSpPr>
        <p:spPr>
          <a:xfrm>
            <a:off x="701675" y="4416425"/>
            <a:ext cx="5607000" cy="4183200"/>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330" name="Google Shape;330;g2f31f7bdb69_0_2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2f31f7bdb69_0_35:notes"/>
          <p:cNvSpPr txBox="1">
            <a:spLocks noGrp="1"/>
          </p:cNvSpPr>
          <p:nvPr>
            <p:ph type="body" idx="1"/>
          </p:nvPr>
        </p:nvSpPr>
        <p:spPr>
          <a:xfrm>
            <a:off x="701675" y="4416425"/>
            <a:ext cx="5607000" cy="4183200"/>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340" name="Google Shape;340;g2f31f7bdb69_0_3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20: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349" name="Google Shape;349;p2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21: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359" name="Google Shape;359;p2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19: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369" name="Google Shape;369;p1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1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79" name="Google Shape;379;p18: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80" name="Google Shape;380;p18: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22: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390" name="Google Shape;390;p2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23: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400" name="Google Shape;400;p2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a:extLst>
            <a:ext uri="{FF2B5EF4-FFF2-40B4-BE49-F238E27FC236}">
              <a16:creationId xmlns:a16="http://schemas.microsoft.com/office/drawing/2014/main" id="{20CCD437-9079-BC5E-4C9B-B6A00DAAD79B}"/>
            </a:ext>
          </a:extLst>
        </p:cNvPr>
        <p:cNvGrpSpPr/>
        <p:nvPr/>
      </p:nvGrpSpPr>
      <p:grpSpPr>
        <a:xfrm>
          <a:off x="0" y="0"/>
          <a:ext cx="0" cy="0"/>
          <a:chOff x="0" y="0"/>
          <a:chExt cx="0" cy="0"/>
        </a:xfrm>
      </p:grpSpPr>
      <p:sp>
        <p:nvSpPr>
          <p:cNvPr id="142" name="Google Shape;142;p4:notes">
            <a:extLst>
              <a:ext uri="{FF2B5EF4-FFF2-40B4-BE49-F238E27FC236}">
                <a16:creationId xmlns:a16="http://schemas.microsoft.com/office/drawing/2014/main" id="{29E8D370-3A16-D71F-9626-E5FD67E87871}"/>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en-US"/>
          </a:p>
        </p:txBody>
      </p:sp>
      <p:sp>
        <p:nvSpPr>
          <p:cNvPr id="143" name="Google Shape;143;p4:notes">
            <a:extLst>
              <a:ext uri="{FF2B5EF4-FFF2-40B4-BE49-F238E27FC236}">
                <a16:creationId xmlns:a16="http://schemas.microsoft.com/office/drawing/2014/main" id="{B1BC890B-F689-C8DC-4744-DD2702FB268D}"/>
              </a:ext>
            </a:extLst>
          </p:cNvPr>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44" name="Google Shape;144;p4:notes">
            <a:extLst>
              <a:ext uri="{FF2B5EF4-FFF2-40B4-BE49-F238E27FC236}">
                <a16:creationId xmlns:a16="http://schemas.microsoft.com/office/drawing/2014/main" id="{EF42AE03-9B47-5020-C62D-C50C01D97704}"/>
              </a:ext>
            </a:extLst>
          </p:cNvPr>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40</a:t>
            </a:fld>
            <a:endParaRPr/>
          </a:p>
        </p:txBody>
      </p:sp>
    </p:spTree>
    <p:extLst>
      <p:ext uri="{BB962C8B-B14F-4D97-AF65-F5344CB8AC3E}">
        <p14:creationId xmlns:p14="http://schemas.microsoft.com/office/powerpoint/2010/main" val="12580766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43" name="Google Shape;143;p4: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44" name="Google Shape;144;p4: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41</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a:extLst>
            <a:ext uri="{FF2B5EF4-FFF2-40B4-BE49-F238E27FC236}">
              <a16:creationId xmlns:a16="http://schemas.microsoft.com/office/drawing/2014/main" id="{78423FE1-1192-AD5E-4B6E-48223E01CAF5}"/>
            </a:ext>
          </a:extLst>
        </p:cNvPr>
        <p:cNvGrpSpPr/>
        <p:nvPr/>
      </p:nvGrpSpPr>
      <p:grpSpPr>
        <a:xfrm>
          <a:off x="0" y="0"/>
          <a:ext cx="0" cy="0"/>
          <a:chOff x="0" y="0"/>
          <a:chExt cx="0" cy="0"/>
        </a:xfrm>
      </p:grpSpPr>
      <p:sp>
        <p:nvSpPr>
          <p:cNvPr id="142" name="Google Shape;142;p4:notes">
            <a:extLst>
              <a:ext uri="{FF2B5EF4-FFF2-40B4-BE49-F238E27FC236}">
                <a16:creationId xmlns:a16="http://schemas.microsoft.com/office/drawing/2014/main" id="{B5B00959-4AE5-9A27-4FF5-C69D509A560D}"/>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43" name="Google Shape;143;p4:notes">
            <a:extLst>
              <a:ext uri="{FF2B5EF4-FFF2-40B4-BE49-F238E27FC236}">
                <a16:creationId xmlns:a16="http://schemas.microsoft.com/office/drawing/2014/main" id="{C9AC4E67-E105-74C7-FC50-DA0D62D1DECF}"/>
              </a:ext>
            </a:extLst>
          </p:cNvPr>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44" name="Google Shape;144;p4:notes">
            <a:extLst>
              <a:ext uri="{FF2B5EF4-FFF2-40B4-BE49-F238E27FC236}">
                <a16:creationId xmlns:a16="http://schemas.microsoft.com/office/drawing/2014/main" id="{C961E3DD-CA20-58B8-4451-07B0FEE6118D}"/>
              </a:ext>
            </a:extLst>
          </p:cNvPr>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42</a:t>
            </a:fld>
            <a:endParaRPr/>
          </a:p>
        </p:txBody>
      </p:sp>
    </p:spTree>
    <p:extLst>
      <p:ext uri="{BB962C8B-B14F-4D97-AF65-F5344CB8AC3E}">
        <p14:creationId xmlns:p14="http://schemas.microsoft.com/office/powerpoint/2010/main" val="23255225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f31f7bdb69_0_1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54" name="Google Shape;154;g2f31f7bdb69_0_10:notes"/>
          <p:cNvSpPr txBox="1">
            <a:spLocks noGrp="1"/>
          </p:cNvSpPr>
          <p:nvPr>
            <p:ph type="body" idx="1"/>
          </p:nvPr>
        </p:nvSpPr>
        <p:spPr>
          <a:xfrm>
            <a:off x="701675" y="4416425"/>
            <a:ext cx="5607000" cy="4183200"/>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55" name="Google Shape;155;g2f31f7bdb69_0_10:notes"/>
          <p:cNvSpPr txBox="1">
            <a:spLocks noGrp="1"/>
          </p:cNvSpPr>
          <p:nvPr>
            <p:ph type="sldNum" idx="12"/>
          </p:nvPr>
        </p:nvSpPr>
        <p:spPr>
          <a:xfrm>
            <a:off x="3970338" y="8829675"/>
            <a:ext cx="3038400" cy="4650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43</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2f31f7bdb69_0_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65" name="Google Shape;165;g2f31f7bdb69_0_0:notes"/>
          <p:cNvSpPr txBox="1">
            <a:spLocks noGrp="1"/>
          </p:cNvSpPr>
          <p:nvPr>
            <p:ph type="body" idx="1"/>
          </p:nvPr>
        </p:nvSpPr>
        <p:spPr>
          <a:xfrm>
            <a:off x="701675" y="4416425"/>
            <a:ext cx="5607000" cy="4183200"/>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66" name="Google Shape;166;g2f31f7bdb69_0_0:notes"/>
          <p:cNvSpPr txBox="1">
            <a:spLocks noGrp="1"/>
          </p:cNvSpPr>
          <p:nvPr>
            <p:ph type="sldNum" idx="12"/>
          </p:nvPr>
        </p:nvSpPr>
        <p:spPr>
          <a:xfrm>
            <a:off x="3970338" y="8829675"/>
            <a:ext cx="3038400" cy="4650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5: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76" name="Google Shape;176;p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6: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86" name="Google Shape;186;p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7: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96" name="Google Shape;196;p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2f38c756136_1_1:notes"/>
          <p:cNvSpPr txBox="1">
            <a:spLocks noGrp="1"/>
          </p:cNvSpPr>
          <p:nvPr>
            <p:ph type="body" idx="1"/>
          </p:nvPr>
        </p:nvSpPr>
        <p:spPr>
          <a:xfrm>
            <a:off x="701675" y="4416425"/>
            <a:ext cx="5607000" cy="4183200"/>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206" name="Google Shape;206;g2f38c756136_1_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7013E86-C8E5-6413-A5DB-BFEBB9E6D580}"/>
              </a:ext>
            </a:extLst>
          </p:cNvPr>
          <p:cNvSpPr>
            <a:spLocks noGrp="1"/>
          </p:cNvSpPr>
          <p:nvPr>
            <p:ph type="ctrTitle"/>
          </p:nvPr>
        </p:nvSpPr>
        <p:spPr>
          <a:xfrm>
            <a:off x="1524000" y="1122363"/>
            <a:ext cx="9144000" cy="2387600"/>
          </a:xfrm>
        </p:spPr>
        <p:txBody>
          <a:bodyPr anchor="b"/>
          <a:lstStyle>
            <a:lvl1pPr algn="ctr">
              <a:defRPr sz="6000"/>
            </a:lvl1pPr>
          </a:lstStyle>
          <a:p>
            <a:r>
              <a:rPr lang="it-IT" dirty="0"/>
              <a:t>Fare clic per modificare lo stile del titolo dello schema</a:t>
            </a:r>
          </a:p>
        </p:txBody>
      </p:sp>
      <p:sp>
        <p:nvSpPr>
          <p:cNvPr id="3" name="Sottotitolo 2">
            <a:extLst>
              <a:ext uri="{FF2B5EF4-FFF2-40B4-BE49-F238E27FC236}">
                <a16:creationId xmlns:a16="http://schemas.microsoft.com/office/drawing/2014/main" id="{8EAB36B7-1941-B7B6-8ADE-1F9B711D16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cxnSp>
        <p:nvCxnSpPr>
          <p:cNvPr id="8" name="Connettore diritto 165">
            <a:extLst>
              <a:ext uri="{FF2B5EF4-FFF2-40B4-BE49-F238E27FC236}">
                <a16:creationId xmlns:a16="http://schemas.microsoft.com/office/drawing/2014/main" id="{D246B2FD-E4A2-9F0F-20F7-F30831C913C4}"/>
              </a:ext>
            </a:extLst>
          </p:cNvPr>
          <p:cNvCxnSpPr>
            <a:cxnSpLocks/>
          </p:cNvCxnSpPr>
          <p:nvPr userDrawn="1"/>
        </p:nvCxnSpPr>
        <p:spPr>
          <a:xfrm>
            <a:off x="200356" y="450627"/>
            <a:ext cx="11852382"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5536207"/>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278C2-3758-4BB7-23A3-021E587B9EBE}"/>
              </a:ext>
            </a:extLst>
          </p:cNvPr>
          <p:cNvSpPr>
            <a:spLocks noGrp="1"/>
          </p:cNvSpPr>
          <p:nvPr>
            <p:ph type="title"/>
          </p:nvPr>
        </p:nvSpPr>
        <p:spPr>
          <a:xfrm>
            <a:off x="838200" y="681037"/>
            <a:ext cx="10515600" cy="1325563"/>
          </a:xfrm>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01B11E7-E908-FC0F-9C85-AEC565814D0F}"/>
              </a:ext>
            </a:extLst>
          </p:cNvPr>
          <p:cNvSpPr>
            <a:spLocks noGrp="1"/>
          </p:cNvSpPr>
          <p:nvPr>
            <p:ph idx="1"/>
          </p:nvPr>
        </p:nvSpPr>
        <p:spPr>
          <a:xfrm>
            <a:off x="838200" y="2172749"/>
            <a:ext cx="10515600" cy="400421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cxnSp>
        <p:nvCxnSpPr>
          <p:cNvPr id="8" name="Connettore diritto 165">
            <a:extLst>
              <a:ext uri="{FF2B5EF4-FFF2-40B4-BE49-F238E27FC236}">
                <a16:creationId xmlns:a16="http://schemas.microsoft.com/office/drawing/2014/main" id="{E6690217-31C0-D478-0604-ECC60C3122B2}"/>
              </a:ext>
            </a:extLst>
          </p:cNvPr>
          <p:cNvCxnSpPr>
            <a:cxnSpLocks/>
          </p:cNvCxnSpPr>
          <p:nvPr userDrawn="1"/>
        </p:nvCxnSpPr>
        <p:spPr>
          <a:xfrm>
            <a:off x="200356" y="450627"/>
            <a:ext cx="11852382"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6537954"/>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AF57BC5-AD90-DC31-7902-85CCB41F71F8}"/>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081986E0-2615-D344-7A2F-EA5CB82822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6" name="Segnaposto numero diapositiva 5">
            <a:extLst>
              <a:ext uri="{FF2B5EF4-FFF2-40B4-BE49-F238E27FC236}">
                <a16:creationId xmlns:a16="http://schemas.microsoft.com/office/drawing/2014/main" id="{72A6B6AB-C138-0573-4970-4EDEB0C52752}"/>
              </a:ext>
            </a:extLst>
          </p:cNvPr>
          <p:cNvSpPr>
            <a:spLocks noGrp="1"/>
          </p:cNvSpPr>
          <p:nvPr>
            <p:ph type="sldNum" sz="quarter" idx="12"/>
          </p:nvPr>
        </p:nvSpPr>
        <p:spPr>
          <a:xfrm>
            <a:off x="8610600" y="6356350"/>
            <a:ext cx="2743200" cy="365125"/>
          </a:xfrm>
          <a:prstGeom prst="rect">
            <a:avLst/>
          </a:prstGeom>
        </p:spPr>
        <p:txBody>
          <a:bodyPr/>
          <a:lstStyle/>
          <a:p>
            <a:fld id="{D8CE8A4D-FD23-4B28-B86F-884368B16FFD}" type="slidenum">
              <a:rPr lang="it-IT" smtClean="0"/>
              <a:t>‹N°›</a:t>
            </a:fld>
            <a:endParaRPr lang="it-IT" dirty="0"/>
          </a:p>
        </p:txBody>
      </p:sp>
      <p:cxnSp>
        <p:nvCxnSpPr>
          <p:cNvPr id="8" name="Connettore diritto 165">
            <a:extLst>
              <a:ext uri="{FF2B5EF4-FFF2-40B4-BE49-F238E27FC236}">
                <a16:creationId xmlns:a16="http://schemas.microsoft.com/office/drawing/2014/main" id="{86C5F7BB-5089-BDCB-E1D9-953538E166FE}"/>
              </a:ext>
            </a:extLst>
          </p:cNvPr>
          <p:cNvCxnSpPr>
            <a:cxnSpLocks/>
          </p:cNvCxnSpPr>
          <p:nvPr userDrawn="1"/>
        </p:nvCxnSpPr>
        <p:spPr>
          <a:xfrm>
            <a:off x="200356" y="450627"/>
            <a:ext cx="11852382"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3026951"/>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Text Boxes">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DCC9330-A951-1AA0-E49E-A1BD5E607A1A}"/>
              </a:ext>
            </a:extLst>
          </p:cNvPr>
          <p:cNvSpPr>
            <a:spLocks noGrp="1"/>
          </p:cNvSpPr>
          <p:nvPr>
            <p:ph type="title"/>
          </p:nvPr>
        </p:nvSpPr>
        <p:spPr>
          <a:xfrm>
            <a:off x="838200" y="595535"/>
            <a:ext cx="10515600" cy="1325563"/>
          </a:xfrm>
        </p:spPr>
        <p:txBody>
          <a:bodyPr/>
          <a:lstStyle/>
          <a:p>
            <a:r>
              <a:rPr lang="it-IT" dirty="0"/>
              <a:t>Fare clic per modificare lo stile del titolo dello schema</a:t>
            </a:r>
          </a:p>
        </p:txBody>
      </p:sp>
      <p:sp>
        <p:nvSpPr>
          <p:cNvPr id="3" name="Segnaposto contenuto 2">
            <a:extLst>
              <a:ext uri="{FF2B5EF4-FFF2-40B4-BE49-F238E27FC236}">
                <a16:creationId xmlns:a16="http://schemas.microsoft.com/office/drawing/2014/main" id="{2A61D264-43FE-3FF9-4F7F-DDFC12CCF52A}"/>
              </a:ext>
            </a:extLst>
          </p:cNvPr>
          <p:cNvSpPr>
            <a:spLocks noGrp="1"/>
          </p:cNvSpPr>
          <p:nvPr>
            <p:ph sz="half" idx="1"/>
          </p:nvPr>
        </p:nvSpPr>
        <p:spPr>
          <a:xfrm>
            <a:off x="838200" y="2056035"/>
            <a:ext cx="5181600" cy="4065454"/>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85F3D72E-1BE1-7C39-35E6-6257894D2036}"/>
              </a:ext>
            </a:extLst>
          </p:cNvPr>
          <p:cNvSpPr>
            <a:spLocks noGrp="1"/>
          </p:cNvSpPr>
          <p:nvPr>
            <p:ph sz="half" idx="2"/>
          </p:nvPr>
        </p:nvSpPr>
        <p:spPr>
          <a:xfrm>
            <a:off x="6172200" y="2056035"/>
            <a:ext cx="5181600" cy="4065454"/>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cxnSp>
        <p:nvCxnSpPr>
          <p:cNvPr id="9" name="Connettore diritto 165">
            <a:extLst>
              <a:ext uri="{FF2B5EF4-FFF2-40B4-BE49-F238E27FC236}">
                <a16:creationId xmlns:a16="http://schemas.microsoft.com/office/drawing/2014/main" id="{ED82AD22-50A0-A47F-4E1C-D8F8795C2E4B}"/>
              </a:ext>
            </a:extLst>
          </p:cNvPr>
          <p:cNvCxnSpPr>
            <a:cxnSpLocks/>
          </p:cNvCxnSpPr>
          <p:nvPr userDrawn="1"/>
        </p:nvCxnSpPr>
        <p:spPr>
          <a:xfrm>
            <a:off x="200356" y="450627"/>
            <a:ext cx="11852382"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5099368"/>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382F242-D81B-4579-A0CC-861398D09268}"/>
              </a:ext>
            </a:extLst>
          </p:cNvPr>
          <p:cNvSpPr>
            <a:spLocks noGrp="1"/>
          </p:cNvSpPr>
          <p:nvPr>
            <p:ph type="title"/>
          </p:nvPr>
        </p:nvSpPr>
        <p:spPr>
          <a:xfrm>
            <a:off x="839788" y="608649"/>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207691E-7759-DC2A-E0E6-4447B941D649}"/>
              </a:ext>
            </a:extLst>
          </p:cNvPr>
          <p:cNvSpPr>
            <a:spLocks noGrp="1"/>
          </p:cNvSpPr>
          <p:nvPr>
            <p:ph type="body" idx="1"/>
          </p:nvPr>
        </p:nvSpPr>
        <p:spPr>
          <a:xfrm>
            <a:off x="839788" y="192468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AC941A9B-5224-A471-69AE-55D2F3E32FEA}"/>
              </a:ext>
            </a:extLst>
          </p:cNvPr>
          <p:cNvSpPr>
            <a:spLocks noGrp="1"/>
          </p:cNvSpPr>
          <p:nvPr>
            <p:ph sz="half" idx="2"/>
          </p:nvPr>
        </p:nvSpPr>
        <p:spPr>
          <a:xfrm>
            <a:off x="839788" y="2748599"/>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C6ED356A-4295-B869-5993-46C7F477BB92}"/>
              </a:ext>
            </a:extLst>
          </p:cNvPr>
          <p:cNvSpPr>
            <a:spLocks noGrp="1"/>
          </p:cNvSpPr>
          <p:nvPr>
            <p:ph type="body" sz="quarter" idx="3"/>
          </p:nvPr>
        </p:nvSpPr>
        <p:spPr>
          <a:xfrm>
            <a:off x="6172200" y="192468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2D17674F-BE80-2A98-CCDB-B6CA359E1DDC}"/>
              </a:ext>
            </a:extLst>
          </p:cNvPr>
          <p:cNvSpPr>
            <a:spLocks noGrp="1"/>
          </p:cNvSpPr>
          <p:nvPr>
            <p:ph sz="quarter" idx="4"/>
          </p:nvPr>
        </p:nvSpPr>
        <p:spPr>
          <a:xfrm>
            <a:off x="6172200" y="2748599"/>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cxnSp>
        <p:nvCxnSpPr>
          <p:cNvPr id="11" name="Connettore diritto 165">
            <a:extLst>
              <a:ext uri="{FF2B5EF4-FFF2-40B4-BE49-F238E27FC236}">
                <a16:creationId xmlns:a16="http://schemas.microsoft.com/office/drawing/2014/main" id="{CC32FA43-63E2-F8BA-A15D-C2861EDA266B}"/>
              </a:ext>
            </a:extLst>
          </p:cNvPr>
          <p:cNvCxnSpPr>
            <a:cxnSpLocks/>
          </p:cNvCxnSpPr>
          <p:nvPr userDrawn="1"/>
        </p:nvCxnSpPr>
        <p:spPr>
          <a:xfrm>
            <a:off x="200356" y="450627"/>
            <a:ext cx="11852382"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3030410"/>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178F391-DC67-F108-A8CA-9AF4C31487D0}"/>
              </a:ext>
            </a:extLst>
          </p:cNvPr>
          <p:cNvSpPr>
            <a:spLocks noGrp="1"/>
          </p:cNvSpPr>
          <p:nvPr>
            <p:ph type="title"/>
          </p:nvPr>
        </p:nvSpPr>
        <p:spPr>
          <a:xfrm>
            <a:off x="838200" y="574850"/>
            <a:ext cx="10515600" cy="1325563"/>
          </a:xfrm>
        </p:spPr>
        <p:txBody>
          <a:bodyPr/>
          <a:lstStyle/>
          <a:p>
            <a:r>
              <a:rPr lang="it-IT" dirty="0"/>
              <a:t>Fare clic per modificare lo stile del titolo dello schema</a:t>
            </a:r>
          </a:p>
        </p:txBody>
      </p:sp>
      <p:cxnSp>
        <p:nvCxnSpPr>
          <p:cNvPr id="7" name="Connettore diritto 165">
            <a:extLst>
              <a:ext uri="{FF2B5EF4-FFF2-40B4-BE49-F238E27FC236}">
                <a16:creationId xmlns:a16="http://schemas.microsoft.com/office/drawing/2014/main" id="{C433E899-D222-D305-BEFF-13F9527AB793}"/>
              </a:ext>
            </a:extLst>
          </p:cNvPr>
          <p:cNvCxnSpPr>
            <a:cxnSpLocks/>
          </p:cNvCxnSpPr>
          <p:nvPr userDrawn="1"/>
        </p:nvCxnSpPr>
        <p:spPr>
          <a:xfrm>
            <a:off x="200356" y="450627"/>
            <a:ext cx="11852382"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597851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6" name="Connettore diritto 165">
            <a:extLst>
              <a:ext uri="{FF2B5EF4-FFF2-40B4-BE49-F238E27FC236}">
                <a16:creationId xmlns:a16="http://schemas.microsoft.com/office/drawing/2014/main" id="{4862B23F-761F-CD51-A998-C8E8B0E11ADB}"/>
              </a:ext>
            </a:extLst>
          </p:cNvPr>
          <p:cNvCxnSpPr>
            <a:cxnSpLocks/>
          </p:cNvCxnSpPr>
          <p:nvPr userDrawn="1"/>
        </p:nvCxnSpPr>
        <p:spPr>
          <a:xfrm>
            <a:off x="200356" y="450627"/>
            <a:ext cx="11852382"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93215"/>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7152AF-2A59-085F-2C3A-9C31CB0F9C7B}"/>
              </a:ext>
            </a:extLst>
          </p:cNvPr>
          <p:cNvSpPr>
            <a:spLocks noGrp="1"/>
          </p:cNvSpPr>
          <p:nvPr>
            <p:ph type="title"/>
          </p:nvPr>
        </p:nvSpPr>
        <p:spPr>
          <a:xfrm>
            <a:off x="839788" y="709704"/>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FE4A5836-4927-1083-3477-0ACE535D84A2}"/>
              </a:ext>
            </a:extLst>
          </p:cNvPr>
          <p:cNvSpPr>
            <a:spLocks noGrp="1"/>
          </p:cNvSpPr>
          <p:nvPr>
            <p:ph idx="1"/>
          </p:nvPr>
        </p:nvSpPr>
        <p:spPr>
          <a:xfrm>
            <a:off x="5183188" y="12399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519B6501-EFB3-AAF9-C583-9539DC7123B3}"/>
              </a:ext>
            </a:extLst>
          </p:cNvPr>
          <p:cNvSpPr>
            <a:spLocks noGrp="1"/>
          </p:cNvSpPr>
          <p:nvPr>
            <p:ph type="body" sz="half" idx="2"/>
          </p:nvPr>
        </p:nvSpPr>
        <p:spPr>
          <a:xfrm>
            <a:off x="839788" y="2309904"/>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cxnSp>
        <p:nvCxnSpPr>
          <p:cNvPr id="9" name="Connettore diritto 165">
            <a:extLst>
              <a:ext uri="{FF2B5EF4-FFF2-40B4-BE49-F238E27FC236}">
                <a16:creationId xmlns:a16="http://schemas.microsoft.com/office/drawing/2014/main" id="{A4116BB1-49AD-EB0B-D9AF-86823EDF5FB3}"/>
              </a:ext>
            </a:extLst>
          </p:cNvPr>
          <p:cNvCxnSpPr>
            <a:cxnSpLocks/>
          </p:cNvCxnSpPr>
          <p:nvPr userDrawn="1"/>
        </p:nvCxnSpPr>
        <p:spPr>
          <a:xfrm>
            <a:off x="200356" y="450627"/>
            <a:ext cx="11852382"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607811"/>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nd Caption">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14EEAAF-10B8-F50B-884C-9EC1E1D1BB13}"/>
              </a:ext>
            </a:extLst>
          </p:cNvPr>
          <p:cNvSpPr>
            <a:spLocks noGrp="1"/>
          </p:cNvSpPr>
          <p:nvPr>
            <p:ph type="title"/>
          </p:nvPr>
        </p:nvSpPr>
        <p:spPr>
          <a:xfrm>
            <a:off x="839788" y="747372"/>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46F9BC94-D792-014F-B275-F826EC5629F9}"/>
              </a:ext>
            </a:extLst>
          </p:cNvPr>
          <p:cNvSpPr>
            <a:spLocks noGrp="1"/>
          </p:cNvSpPr>
          <p:nvPr>
            <p:ph type="pic" idx="1"/>
          </p:nvPr>
        </p:nvSpPr>
        <p:spPr>
          <a:xfrm>
            <a:off x="5183188" y="127759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4" name="Segnaposto testo 3">
            <a:extLst>
              <a:ext uri="{FF2B5EF4-FFF2-40B4-BE49-F238E27FC236}">
                <a16:creationId xmlns:a16="http://schemas.microsoft.com/office/drawing/2014/main" id="{00D22937-D36B-FAE1-AB54-FF66D38474E9}"/>
              </a:ext>
            </a:extLst>
          </p:cNvPr>
          <p:cNvSpPr>
            <a:spLocks noGrp="1"/>
          </p:cNvSpPr>
          <p:nvPr>
            <p:ph type="body" sz="half" idx="2"/>
          </p:nvPr>
        </p:nvSpPr>
        <p:spPr>
          <a:xfrm>
            <a:off x="839788" y="2347572"/>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cxnSp>
        <p:nvCxnSpPr>
          <p:cNvPr id="9" name="Connettore diritto 165">
            <a:extLst>
              <a:ext uri="{FF2B5EF4-FFF2-40B4-BE49-F238E27FC236}">
                <a16:creationId xmlns:a16="http://schemas.microsoft.com/office/drawing/2014/main" id="{765F2E89-3D9E-D47E-74D4-94AE89E6DCE3}"/>
              </a:ext>
            </a:extLst>
          </p:cNvPr>
          <p:cNvCxnSpPr>
            <a:cxnSpLocks/>
          </p:cNvCxnSpPr>
          <p:nvPr userDrawn="1"/>
        </p:nvCxnSpPr>
        <p:spPr>
          <a:xfrm>
            <a:off x="200356" y="450627"/>
            <a:ext cx="11852382"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001364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FCAE02D-AF7D-9257-F125-A079CB4B4C16}"/>
              </a:ext>
            </a:extLst>
          </p:cNvPr>
          <p:cNvSpPr/>
          <p:nvPr userDrawn="1"/>
        </p:nvSpPr>
        <p:spPr>
          <a:xfrm>
            <a:off x="164892" y="194872"/>
            <a:ext cx="11939665" cy="3524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40765B7-680D-3E44-C229-8A64CF2FAD11}"/>
              </a:ext>
            </a:extLst>
          </p:cNvPr>
          <p:cNvSpPr/>
          <p:nvPr userDrawn="1"/>
        </p:nvSpPr>
        <p:spPr>
          <a:xfrm>
            <a:off x="164892" y="6175947"/>
            <a:ext cx="11939665" cy="5921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1103597"/>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6CD2C9D0-7666-A15D-97DD-CEEC7C26157E}"/>
              </a:ext>
            </a:extLst>
          </p:cNvPr>
          <p:cNvSpPr>
            <a:spLocks noGrp="1"/>
          </p:cNvSpPr>
          <p:nvPr>
            <p:ph type="title"/>
          </p:nvPr>
        </p:nvSpPr>
        <p:spPr>
          <a:xfrm>
            <a:off x="838200" y="547347"/>
            <a:ext cx="10515600" cy="1325563"/>
          </a:xfrm>
          <a:prstGeom prst="rect">
            <a:avLst/>
          </a:prstGeom>
        </p:spPr>
        <p:txBody>
          <a:bodyPr vert="horz" lIns="91440" tIns="45720" rIns="91440" bIns="45720" rtlCol="0" anchor="ctr">
            <a:normAutofit/>
          </a:bodyPr>
          <a:lstStyle/>
          <a:p>
            <a:r>
              <a:rPr lang="it-IT" dirty="0"/>
              <a:t>Click to </a:t>
            </a:r>
            <a:r>
              <a:rPr lang="it-IT" dirty="0" err="1"/>
              <a:t>change</a:t>
            </a:r>
            <a:r>
              <a:rPr lang="it-IT" dirty="0"/>
              <a:t> the </a:t>
            </a:r>
            <a:r>
              <a:rPr lang="it-IT" dirty="0" err="1"/>
              <a:t>outline</a:t>
            </a:r>
            <a:r>
              <a:rPr lang="it-IT" dirty="0"/>
              <a:t> </a:t>
            </a:r>
            <a:r>
              <a:rPr lang="it-IT" dirty="0" err="1"/>
              <a:t>title</a:t>
            </a:r>
            <a:endParaRPr lang="it-IT" dirty="0"/>
          </a:p>
        </p:txBody>
      </p:sp>
      <p:sp>
        <p:nvSpPr>
          <p:cNvPr id="3" name="Segnaposto testo 2">
            <a:extLst>
              <a:ext uri="{FF2B5EF4-FFF2-40B4-BE49-F238E27FC236}">
                <a16:creationId xmlns:a16="http://schemas.microsoft.com/office/drawing/2014/main" id="{32D2FA5D-A7F3-89C3-810D-327FBDB61BF3}"/>
              </a:ext>
            </a:extLst>
          </p:cNvPr>
          <p:cNvSpPr>
            <a:spLocks noGrp="1"/>
          </p:cNvSpPr>
          <p:nvPr>
            <p:ph type="body" idx="1"/>
          </p:nvPr>
        </p:nvSpPr>
        <p:spPr>
          <a:xfrm>
            <a:off x="838200" y="2007847"/>
            <a:ext cx="10515600" cy="4351338"/>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cxnSp>
        <p:nvCxnSpPr>
          <p:cNvPr id="7" name="Connettore diritto 6">
            <a:extLst>
              <a:ext uri="{FF2B5EF4-FFF2-40B4-BE49-F238E27FC236}">
                <a16:creationId xmlns:a16="http://schemas.microsoft.com/office/drawing/2014/main" id="{DCF94B88-32E5-2696-1C7D-9B0B488576D7}"/>
              </a:ext>
            </a:extLst>
          </p:cNvPr>
          <p:cNvCxnSpPr>
            <a:cxnSpLocks/>
          </p:cNvCxnSpPr>
          <p:nvPr userDrawn="1"/>
        </p:nvCxnSpPr>
        <p:spPr>
          <a:xfrm>
            <a:off x="201930" y="6455904"/>
            <a:ext cx="8043573"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Connettore diritto 165">
            <a:extLst>
              <a:ext uri="{FF2B5EF4-FFF2-40B4-BE49-F238E27FC236}">
                <a16:creationId xmlns:a16="http://schemas.microsoft.com/office/drawing/2014/main" id="{CFCAB2ED-682B-CFF6-ED2A-DA00AAF5F1AA}"/>
              </a:ext>
            </a:extLst>
          </p:cNvPr>
          <p:cNvCxnSpPr>
            <a:cxnSpLocks/>
          </p:cNvCxnSpPr>
          <p:nvPr userDrawn="1"/>
        </p:nvCxnSpPr>
        <p:spPr>
          <a:xfrm>
            <a:off x="200356" y="450627"/>
            <a:ext cx="11852382"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3D89335B-628D-2F7E-8C88-EBECF6165C9D}"/>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8445500" y="6192064"/>
            <a:ext cx="3430262" cy="527680"/>
          </a:xfrm>
          <a:prstGeom prst="rect">
            <a:avLst/>
          </a:prstGeom>
        </p:spPr>
      </p:pic>
    </p:spTree>
    <p:extLst>
      <p:ext uri="{BB962C8B-B14F-4D97-AF65-F5344CB8AC3E}">
        <p14:creationId xmlns:p14="http://schemas.microsoft.com/office/powerpoint/2010/main" val="42222675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slow">
    <p:push dir="u"/>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6.xml"/><Relationship Id="rId7" Type="http://schemas.openxmlformats.org/officeDocument/2006/relationships/tags" Target="../tags/tag10.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 Id="rId9"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4.jpe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2.jpeg"/><Relationship Id="rId5" Type="http://schemas.openxmlformats.org/officeDocument/2006/relationships/slideLayout" Target="../slideLayouts/slideLayout10.xml"/><Relationship Id="rId4" Type="http://schemas.openxmlformats.org/officeDocument/2006/relationships/tags" Target="../tags/tag14.xml"/></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7.xml"/><Relationship Id="rId7" Type="http://schemas.openxmlformats.org/officeDocument/2006/relationships/notesSlide" Target="../notesSlides/notesSlide2.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slideLayout" Target="../slideLayouts/slideLayout7.xml"/><Relationship Id="rId5" Type="http://schemas.openxmlformats.org/officeDocument/2006/relationships/tags" Target="../tags/tag19.xml"/><Relationship Id="rId4" Type="http://schemas.openxmlformats.org/officeDocument/2006/relationships/tags" Target="../tags/tag18.xml"/><Relationship Id="rId9" Type="http://schemas.openxmlformats.org/officeDocument/2006/relationships/hyperlink" Target="mailto:formica@clynch.com" TargetMode="External"/></Relationships>
</file>

<file path=ppt/slides/_rels/slide5.xml.rels><?xml version="1.0" encoding="UTF-8" standalone="yes"?>
<Relationships xmlns="http://schemas.openxmlformats.org/package/2006/relationships"><Relationship Id="rId8" Type="http://schemas.openxmlformats.org/officeDocument/2006/relationships/tags" Target="../tags/tag27.xml"/><Relationship Id="rId13" Type="http://schemas.openxmlformats.org/officeDocument/2006/relationships/tags" Target="../tags/tag32.xml"/><Relationship Id="rId18" Type="http://schemas.openxmlformats.org/officeDocument/2006/relationships/tags" Target="../tags/tag37.xml"/><Relationship Id="rId3" Type="http://schemas.openxmlformats.org/officeDocument/2006/relationships/tags" Target="../tags/tag22.xml"/><Relationship Id="rId7" Type="http://schemas.openxmlformats.org/officeDocument/2006/relationships/tags" Target="../tags/tag26.xml"/><Relationship Id="rId12" Type="http://schemas.openxmlformats.org/officeDocument/2006/relationships/tags" Target="../tags/tag31.xml"/><Relationship Id="rId17" Type="http://schemas.openxmlformats.org/officeDocument/2006/relationships/tags" Target="../tags/tag36.xml"/><Relationship Id="rId2" Type="http://schemas.openxmlformats.org/officeDocument/2006/relationships/tags" Target="../tags/tag21.xml"/><Relationship Id="rId16" Type="http://schemas.openxmlformats.org/officeDocument/2006/relationships/tags" Target="../tags/tag35.xml"/><Relationship Id="rId20" Type="http://schemas.openxmlformats.org/officeDocument/2006/relationships/slideLayout" Target="../slideLayouts/slideLayout4.xml"/><Relationship Id="rId1" Type="http://schemas.openxmlformats.org/officeDocument/2006/relationships/tags" Target="../tags/tag20.xml"/><Relationship Id="rId6" Type="http://schemas.openxmlformats.org/officeDocument/2006/relationships/tags" Target="../tags/tag25.xml"/><Relationship Id="rId11" Type="http://schemas.openxmlformats.org/officeDocument/2006/relationships/tags" Target="../tags/tag30.xml"/><Relationship Id="rId5" Type="http://schemas.openxmlformats.org/officeDocument/2006/relationships/tags" Target="../tags/tag24.xml"/><Relationship Id="rId15" Type="http://schemas.openxmlformats.org/officeDocument/2006/relationships/tags" Target="../tags/tag34.xml"/><Relationship Id="rId10" Type="http://schemas.openxmlformats.org/officeDocument/2006/relationships/tags" Target="../tags/tag29.xml"/><Relationship Id="rId19" Type="http://schemas.openxmlformats.org/officeDocument/2006/relationships/tags" Target="../tags/tag38.xml"/><Relationship Id="rId4" Type="http://schemas.openxmlformats.org/officeDocument/2006/relationships/tags" Target="../tags/tag23.xml"/><Relationship Id="rId9" Type="http://schemas.openxmlformats.org/officeDocument/2006/relationships/tags" Target="../tags/tag28.xml"/><Relationship Id="rId14" Type="http://schemas.openxmlformats.org/officeDocument/2006/relationships/tags" Target="../tags/tag33.xml"/></Relationships>
</file>

<file path=ppt/slides/_rels/slide6.xml.rels><?xml version="1.0" encoding="UTF-8" standalone="yes"?>
<Relationships xmlns="http://schemas.openxmlformats.org/package/2006/relationships"><Relationship Id="rId3" Type="http://schemas.openxmlformats.org/officeDocument/2006/relationships/tags" Target="../tags/tag41.xml"/><Relationship Id="rId7" Type="http://schemas.openxmlformats.org/officeDocument/2006/relationships/image" Target="../media/image6.jpeg"/><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tags" Target="../tags/tag42.xml"/></Relationships>
</file>

<file path=ppt/slides/_rels/slide7.xml.rels><?xml version="1.0" encoding="UTF-8" standalone="yes"?>
<Relationships xmlns="http://schemas.openxmlformats.org/package/2006/relationships"><Relationship Id="rId8" Type="http://schemas.openxmlformats.org/officeDocument/2006/relationships/hyperlink" Target="http://www.formica.com/CompetitionEtudiante" TargetMode="External"/><Relationship Id="rId3" Type="http://schemas.openxmlformats.org/officeDocument/2006/relationships/tags" Target="../tags/tag45.xml"/><Relationship Id="rId7" Type="http://schemas.openxmlformats.org/officeDocument/2006/relationships/notesSlide" Target="../notesSlides/notesSlide4.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slideLayout" Target="../slideLayouts/slideLayout7.xml"/><Relationship Id="rId5" Type="http://schemas.openxmlformats.org/officeDocument/2006/relationships/tags" Target="../tags/tag47.xml"/><Relationship Id="rId4" Type="http://schemas.openxmlformats.org/officeDocument/2006/relationships/tags" Target="../tags/tag46.xml"/><Relationship Id="rId9"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notesSlide" Target="../notesSlides/notesSlide5.xml"/><Relationship Id="rId5" Type="http://schemas.openxmlformats.org/officeDocument/2006/relationships/slideLayout" Target="../slideLayouts/slideLayout7.xml"/><Relationship Id="rId4" Type="http://schemas.openxmlformats.org/officeDocument/2006/relationships/tags" Target="../tags/tag5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tags" Target="../tags/tag54.xml"/><Relationship Id="rId7" Type="http://schemas.openxmlformats.org/officeDocument/2006/relationships/notesSlide" Target="../notesSlides/notesSlide9.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slideLayout" Target="../slideLayouts/slideLayout7.xml"/><Relationship Id="rId5" Type="http://schemas.openxmlformats.org/officeDocument/2006/relationships/tags" Target="../tags/tag56.xml"/><Relationship Id="rId4" Type="http://schemas.openxmlformats.org/officeDocument/2006/relationships/tags" Target="../tags/tag55.xml"/></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tags" Target="../tags/tag59.xml"/><Relationship Id="rId7" Type="http://schemas.openxmlformats.org/officeDocument/2006/relationships/notesSlide" Target="../notesSlides/notesSlide10.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slideLayout" Target="../slideLayouts/slideLayout7.xml"/><Relationship Id="rId5" Type="http://schemas.openxmlformats.org/officeDocument/2006/relationships/tags" Target="../tags/tag61.xml"/><Relationship Id="rId4" Type="http://schemas.openxmlformats.org/officeDocument/2006/relationships/tags" Target="../tags/tag60.xml"/></Relationships>
</file>

<file path=ppt/slides/_rels/slide14.xml.rels><?xml version="1.0" encoding="UTF-8" standalone="yes"?>
<Relationships xmlns="http://schemas.openxmlformats.org/package/2006/relationships"><Relationship Id="rId8" Type="http://schemas.openxmlformats.org/officeDocument/2006/relationships/hyperlink" Target="http://bit.ly/4xaRyB2" TargetMode="External"/><Relationship Id="rId3" Type="http://schemas.openxmlformats.org/officeDocument/2006/relationships/tags" Target="../tags/tag64.xml"/><Relationship Id="rId7" Type="http://schemas.openxmlformats.org/officeDocument/2006/relationships/hyperlink" Target="http://www.formicadocs.info/" TargetMode="Externa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notesSlide" Target="../notesSlides/notesSlide11.xml"/><Relationship Id="rId5" Type="http://schemas.openxmlformats.org/officeDocument/2006/relationships/slideLayout" Target="../slideLayouts/slideLayout7.xml"/><Relationship Id="rId10" Type="http://schemas.openxmlformats.org/officeDocument/2006/relationships/image" Target="../media/image18.jpeg"/><Relationship Id="rId4" Type="http://schemas.openxmlformats.org/officeDocument/2006/relationships/tags" Target="../tags/tag65.xml"/><Relationship Id="rId9" Type="http://schemas.openxmlformats.org/officeDocument/2006/relationships/hyperlink" Target="mailto:formica@clynch.com" TargetMode="External"/></Relationships>
</file>

<file path=ppt/slides/_rels/slide15.xml.rels><?xml version="1.0" encoding="UTF-8" standalone="yes"?>
<Relationships xmlns="http://schemas.openxmlformats.org/package/2006/relationships"><Relationship Id="rId8" Type="http://schemas.openxmlformats.org/officeDocument/2006/relationships/tags" Target="../tags/tag73.xml"/><Relationship Id="rId3" Type="http://schemas.openxmlformats.org/officeDocument/2006/relationships/tags" Target="../tags/tag68.xml"/><Relationship Id="rId7" Type="http://schemas.openxmlformats.org/officeDocument/2006/relationships/tags" Target="../tags/tag72.xml"/><Relationship Id="rId12" Type="http://schemas.openxmlformats.org/officeDocument/2006/relationships/image" Target="../media/image20.png"/><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tags" Target="../tags/tag71.xml"/><Relationship Id="rId11" Type="http://schemas.openxmlformats.org/officeDocument/2006/relationships/image" Target="../media/image19.png"/><Relationship Id="rId5" Type="http://schemas.openxmlformats.org/officeDocument/2006/relationships/tags" Target="../tags/tag70.xml"/><Relationship Id="rId10" Type="http://schemas.openxmlformats.org/officeDocument/2006/relationships/notesSlide" Target="../notesSlides/notesSlide12.xml"/><Relationship Id="rId4" Type="http://schemas.openxmlformats.org/officeDocument/2006/relationships/tags" Target="../tags/tag69.xml"/><Relationship Id="rId9"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tags" Target="../tags/tag76.xml"/><Relationship Id="rId7" Type="http://schemas.openxmlformats.org/officeDocument/2006/relationships/notesSlide" Target="../notesSlides/notesSlide13.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slideLayout" Target="../slideLayouts/slideLayout7.xml"/><Relationship Id="rId5" Type="http://schemas.openxmlformats.org/officeDocument/2006/relationships/tags" Target="../tags/tag78.xml"/><Relationship Id="rId4" Type="http://schemas.openxmlformats.org/officeDocument/2006/relationships/tags" Target="../tags/tag77.xml"/></Relationships>
</file>

<file path=ppt/slides/_rels/slide17.xml.rels><?xml version="1.0" encoding="UTF-8" standalone="yes"?>
<Relationships xmlns="http://schemas.openxmlformats.org/package/2006/relationships"><Relationship Id="rId3" Type="http://schemas.openxmlformats.org/officeDocument/2006/relationships/tags" Target="../tags/tag81.xml"/><Relationship Id="rId7" Type="http://schemas.openxmlformats.org/officeDocument/2006/relationships/image" Target="../media/image22.jpeg"/><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notesSlide" Target="../notesSlides/notesSlide14.xml"/><Relationship Id="rId5" Type="http://schemas.openxmlformats.org/officeDocument/2006/relationships/slideLayout" Target="../slideLayouts/slideLayout7.xml"/><Relationship Id="rId4" Type="http://schemas.openxmlformats.org/officeDocument/2006/relationships/tags" Target="../tags/tag82.xml"/></Relationships>
</file>

<file path=ppt/slides/_rels/slide18.xml.rels><?xml version="1.0" encoding="UTF-8" standalone="yes"?>
<Relationships xmlns="http://schemas.openxmlformats.org/package/2006/relationships"><Relationship Id="rId3" Type="http://schemas.openxmlformats.org/officeDocument/2006/relationships/tags" Target="../tags/tag85.xml"/><Relationship Id="rId7" Type="http://schemas.openxmlformats.org/officeDocument/2006/relationships/image" Target="../media/image4.jpeg"/><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image" Target="../media/image2.jpeg"/><Relationship Id="rId5" Type="http://schemas.openxmlformats.org/officeDocument/2006/relationships/slideLayout" Target="../slideLayouts/slideLayout10.xml"/><Relationship Id="rId4" Type="http://schemas.openxmlformats.org/officeDocument/2006/relationships/tags" Target="../tags/tag86.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89.xml"/><Relationship Id="rId7" Type="http://schemas.openxmlformats.org/officeDocument/2006/relationships/slideLayout" Target="../slideLayouts/slideLayout4.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tags" Target="../tags/tag92.xml"/><Relationship Id="rId5" Type="http://schemas.openxmlformats.org/officeDocument/2006/relationships/tags" Target="../tags/tag91.xml"/><Relationship Id="rId10" Type="http://schemas.openxmlformats.org/officeDocument/2006/relationships/image" Target="../media/image23.png"/><Relationship Id="rId4" Type="http://schemas.openxmlformats.org/officeDocument/2006/relationships/tags" Target="../tags/tag90.xml"/><Relationship Id="rId9" Type="http://schemas.openxmlformats.org/officeDocument/2006/relationships/hyperlink" Target="https://www.formica.com/fr-ca/products/lamtrade"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tags" Target="../tags/tag95.xml"/><Relationship Id="rId7" Type="http://schemas.openxmlformats.org/officeDocument/2006/relationships/notesSlide" Target="../notesSlides/notesSlide16.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slideLayout" Target="../slideLayouts/slideLayout7.xml"/><Relationship Id="rId5" Type="http://schemas.openxmlformats.org/officeDocument/2006/relationships/tags" Target="../tags/tag97.xml"/><Relationship Id="rId4" Type="http://schemas.openxmlformats.org/officeDocument/2006/relationships/tags" Target="../tags/tag96.xml"/></Relationships>
</file>

<file path=ppt/slides/_rels/slide2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tags" Target="../tags/tag100.xml"/><Relationship Id="rId7"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slideLayout" Target="../slideLayouts/slideLayout7.xml"/><Relationship Id="rId5" Type="http://schemas.openxmlformats.org/officeDocument/2006/relationships/tags" Target="../tags/tag102.xml"/><Relationship Id="rId4" Type="http://schemas.openxmlformats.org/officeDocument/2006/relationships/tags" Target="../tags/tag101.xml"/></Relationships>
</file>

<file path=ppt/slides/_rels/slide2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tags" Target="../tags/tag105.xml"/><Relationship Id="rId7" Type="http://schemas.openxmlformats.org/officeDocument/2006/relationships/notesSlide" Target="../notesSlides/notesSlide18.xml"/><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slideLayout" Target="../slideLayouts/slideLayout7.xml"/><Relationship Id="rId5" Type="http://schemas.openxmlformats.org/officeDocument/2006/relationships/tags" Target="../tags/tag107.xml"/><Relationship Id="rId4" Type="http://schemas.openxmlformats.org/officeDocument/2006/relationships/tags" Target="../tags/tag106.xml"/></Relationships>
</file>

<file path=ppt/slides/_rels/slide2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tags" Target="../tags/tag110.xml"/><Relationship Id="rId7" Type="http://schemas.openxmlformats.org/officeDocument/2006/relationships/notesSlide" Target="../notesSlides/notesSlide1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slideLayout" Target="../slideLayouts/slideLayout7.xml"/><Relationship Id="rId5" Type="http://schemas.openxmlformats.org/officeDocument/2006/relationships/tags" Target="../tags/tag112.xml"/><Relationship Id="rId4" Type="http://schemas.openxmlformats.org/officeDocument/2006/relationships/tags" Target="../tags/tag111.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15.xml"/><Relationship Id="rId7" Type="http://schemas.openxmlformats.org/officeDocument/2006/relationships/slideLayout" Target="../slideLayouts/slideLayout4.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tags" Target="../tags/tag118.xml"/><Relationship Id="rId5" Type="http://schemas.openxmlformats.org/officeDocument/2006/relationships/tags" Target="../tags/tag117.xml"/><Relationship Id="rId10" Type="http://schemas.openxmlformats.org/officeDocument/2006/relationships/image" Target="../media/image28.jpeg"/><Relationship Id="rId4" Type="http://schemas.openxmlformats.org/officeDocument/2006/relationships/tags" Target="../tags/tag116.xml"/><Relationship Id="rId9" Type="http://schemas.openxmlformats.org/officeDocument/2006/relationships/hyperlink" Target="https://www.formica.com/fr-ca/campaigns/2026-stone-collection" TargetMode="External"/></Relationships>
</file>

<file path=ppt/slides/_rels/slide25.xml.rels><?xml version="1.0" encoding="UTF-8" standalone="yes"?>
<Relationships xmlns="http://schemas.openxmlformats.org/package/2006/relationships"><Relationship Id="rId8" Type="http://schemas.openxmlformats.org/officeDocument/2006/relationships/slideLayout" Target="../slideLayouts/slideLayout7.xml"/><Relationship Id="rId13" Type="http://schemas.openxmlformats.org/officeDocument/2006/relationships/image" Target="../media/image32.png"/><Relationship Id="rId3" Type="http://schemas.openxmlformats.org/officeDocument/2006/relationships/tags" Target="../tags/tag121.xml"/><Relationship Id="rId7" Type="http://schemas.openxmlformats.org/officeDocument/2006/relationships/tags" Target="../tags/tag125.xml"/><Relationship Id="rId12" Type="http://schemas.openxmlformats.org/officeDocument/2006/relationships/image" Target="../media/image31.png"/><Relationship Id="rId2" Type="http://schemas.openxmlformats.org/officeDocument/2006/relationships/tags" Target="../tags/tag120.xml"/><Relationship Id="rId1" Type="http://schemas.openxmlformats.org/officeDocument/2006/relationships/tags" Target="../tags/tag119.xml"/><Relationship Id="rId6" Type="http://schemas.openxmlformats.org/officeDocument/2006/relationships/tags" Target="../tags/tag124.xml"/><Relationship Id="rId11" Type="http://schemas.openxmlformats.org/officeDocument/2006/relationships/image" Target="../media/image30.png"/><Relationship Id="rId5" Type="http://schemas.openxmlformats.org/officeDocument/2006/relationships/tags" Target="../tags/tag123.xml"/><Relationship Id="rId10" Type="http://schemas.openxmlformats.org/officeDocument/2006/relationships/image" Target="../media/image29.png"/><Relationship Id="rId4" Type="http://schemas.openxmlformats.org/officeDocument/2006/relationships/tags" Target="../tags/tag122.xml"/><Relationship Id="rId9" Type="http://schemas.openxmlformats.org/officeDocument/2006/relationships/notesSlide" Target="../notesSlides/notesSlide21.xml"/><Relationship Id="rId14" Type="http://schemas.openxmlformats.org/officeDocument/2006/relationships/image" Target="../media/image33.png"/></Relationships>
</file>

<file path=ppt/slides/_rels/slide26.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128.xml"/><Relationship Id="rId7" Type="http://schemas.openxmlformats.org/officeDocument/2006/relationships/tags" Target="../tags/tag132.xml"/><Relationship Id="rId12" Type="http://schemas.openxmlformats.org/officeDocument/2006/relationships/image" Target="../media/image35.png"/><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tags" Target="../tags/tag131.xml"/><Relationship Id="rId11" Type="http://schemas.openxmlformats.org/officeDocument/2006/relationships/image" Target="../media/image34.png"/><Relationship Id="rId5" Type="http://schemas.openxmlformats.org/officeDocument/2006/relationships/tags" Target="../tags/tag130.xml"/><Relationship Id="rId10" Type="http://schemas.openxmlformats.org/officeDocument/2006/relationships/hyperlink" Target="https://www.formica.com/fr-ca/campaigns/2023-specialty-collection/2023-specialty-collection-fabric" TargetMode="External"/><Relationship Id="rId4" Type="http://schemas.openxmlformats.org/officeDocument/2006/relationships/tags" Target="../tags/tag129.xml"/><Relationship Id="rId9"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tags" Target="../tags/tag135.xml"/><Relationship Id="rId7" Type="http://schemas.openxmlformats.org/officeDocument/2006/relationships/notesSlide" Target="../notesSlides/notesSlide23.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slideLayout" Target="../slideLayouts/slideLayout7.xml"/><Relationship Id="rId5" Type="http://schemas.openxmlformats.org/officeDocument/2006/relationships/tags" Target="../tags/tag137.xml"/><Relationship Id="rId4" Type="http://schemas.openxmlformats.org/officeDocument/2006/relationships/tags" Target="../tags/tag136.xml"/></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24.xml"/><Relationship Id="rId3" Type="http://schemas.openxmlformats.org/officeDocument/2006/relationships/tags" Target="../tags/tag140.xml"/><Relationship Id="rId7" Type="http://schemas.openxmlformats.org/officeDocument/2006/relationships/slideLayout" Target="../slideLayouts/slideLayout4.xml"/><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tags" Target="../tags/tag143.xml"/><Relationship Id="rId5" Type="http://schemas.openxmlformats.org/officeDocument/2006/relationships/tags" Target="../tags/tag142.xml"/><Relationship Id="rId10" Type="http://schemas.openxmlformats.org/officeDocument/2006/relationships/image" Target="../media/image37.jpeg"/><Relationship Id="rId4" Type="http://schemas.openxmlformats.org/officeDocument/2006/relationships/tags" Target="../tags/tag141.xml"/><Relationship Id="rId9" Type="http://schemas.openxmlformats.org/officeDocument/2006/relationships/hyperlink" Target="https://www.formica.com/fr-ca/campaigns/fenix-innovative-materials" TargetMode="External"/></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5.xml"/><Relationship Id="rId13" Type="http://schemas.openxmlformats.org/officeDocument/2006/relationships/image" Target="../media/image42.png"/><Relationship Id="rId3" Type="http://schemas.openxmlformats.org/officeDocument/2006/relationships/tags" Target="../tags/tag146.xml"/><Relationship Id="rId7" Type="http://schemas.openxmlformats.org/officeDocument/2006/relationships/slideLayout" Target="../slideLayouts/slideLayout7.xml"/><Relationship Id="rId12" Type="http://schemas.openxmlformats.org/officeDocument/2006/relationships/image" Target="../media/image41.png"/><Relationship Id="rId2" Type="http://schemas.openxmlformats.org/officeDocument/2006/relationships/tags" Target="../tags/tag145.xml"/><Relationship Id="rId1" Type="http://schemas.openxmlformats.org/officeDocument/2006/relationships/tags" Target="../tags/tag144.xml"/><Relationship Id="rId6" Type="http://schemas.openxmlformats.org/officeDocument/2006/relationships/tags" Target="../tags/tag149.xml"/><Relationship Id="rId11" Type="http://schemas.openxmlformats.org/officeDocument/2006/relationships/image" Target="../media/image40.png"/><Relationship Id="rId5" Type="http://schemas.openxmlformats.org/officeDocument/2006/relationships/tags" Target="../tags/tag148.xml"/><Relationship Id="rId10" Type="http://schemas.openxmlformats.org/officeDocument/2006/relationships/image" Target="../media/image39.png"/><Relationship Id="rId4" Type="http://schemas.openxmlformats.org/officeDocument/2006/relationships/tags" Target="../tags/tag147.xml"/><Relationship Id="rId9" Type="http://schemas.openxmlformats.org/officeDocument/2006/relationships/image" Target="../media/image38.png"/><Relationship Id="rId14" Type="http://schemas.openxmlformats.org/officeDocument/2006/relationships/image" Target="../media/image43.png"/></Relationships>
</file>

<file path=ppt/slides/_rels/slide30.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52.xml"/><Relationship Id="rId7" Type="http://schemas.openxmlformats.org/officeDocument/2006/relationships/tags" Target="../tags/tag156.xml"/><Relationship Id="rId12" Type="http://schemas.openxmlformats.org/officeDocument/2006/relationships/image" Target="../media/image46.png"/><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tags" Target="../tags/tag155.xml"/><Relationship Id="rId11" Type="http://schemas.openxmlformats.org/officeDocument/2006/relationships/image" Target="../media/image45.png"/><Relationship Id="rId5" Type="http://schemas.openxmlformats.org/officeDocument/2006/relationships/tags" Target="../tags/tag154.xml"/><Relationship Id="rId10" Type="http://schemas.openxmlformats.org/officeDocument/2006/relationships/image" Target="../media/image44.png"/><Relationship Id="rId4" Type="http://schemas.openxmlformats.org/officeDocument/2006/relationships/tags" Target="../tags/tag153.xml"/><Relationship Id="rId9" Type="http://schemas.openxmlformats.org/officeDocument/2006/relationships/notesSlide" Target="../notesSlides/notesSlide26.xml"/></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27.xml"/><Relationship Id="rId3" Type="http://schemas.openxmlformats.org/officeDocument/2006/relationships/tags" Target="../tags/tag159.xml"/><Relationship Id="rId7" Type="http://schemas.openxmlformats.org/officeDocument/2006/relationships/slideLayout" Target="../slideLayouts/slideLayout4.xml"/><Relationship Id="rId2" Type="http://schemas.openxmlformats.org/officeDocument/2006/relationships/tags" Target="../tags/tag158.xml"/><Relationship Id="rId1" Type="http://schemas.openxmlformats.org/officeDocument/2006/relationships/tags" Target="../tags/tag157.xml"/><Relationship Id="rId6" Type="http://schemas.openxmlformats.org/officeDocument/2006/relationships/tags" Target="../tags/tag162.xml"/><Relationship Id="rId5" Type="http://schemas.openxmlformats.org/officeDocument/2006/relationships/tags" Target="../tags/tag161.xml"/><Relationship Id="rId10" Type="http://schemas.openxmlformats.org/officeDocument/2006/relationships/image" Target="../media/image47.jpeg"/><Relationship Id="rId4" Type="http://schemas.openxmlformats.org/officeDocument/2006/relationships/tags" Target="../tags/tag160.xml"/><Relationship Id="rId9" Type="http://schemas.openxmlformats.org/officeDocument/2006/relationships/hyperlink" Target="https://www.formica.com/fr-ca/products/indepth" TargetMode="External"/></Relationships>
</file>

<file path=ppt/slides/_rels/slide32.xml.rels><?xml version="1.0" encoding="UTF-8" standalone="yes"?>
<Relationships xmlns="http://schemas.openxmlformats.org/package/2006/relationships"><Relationship Id="rId8" Type="http://schemas.openxmlformats.org/officeDocument/2006/relationships/notesSlide" Target="../notesSlides/notesSlide28.xml"/><Relationship Id="rId3" Type="http://schemas.openxmlformats.org/officeDocument/2006/relationships/tags" Target="../tags/tag165.xml"/><Relationship Id="rId7" Type="http://schemas.openxmlformats.org/officeDocument/2006/relationships/slideLayout" Target="../slideLayouts/slideLayout4.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tags" Target="../tags/tag168.xml"/><Relationship Id="rId5" Type="http://schemas.openxmlformats.org/officeDocument/2006/relationships/tags" Target="../tags/tag167.xml"/><Relationship Id="rId4" Type="http://schemas.openxmlformats.org/officeDocument/2006/relationships/tags" Target="../tags/tag166.xml"/><Relationship Id="rId9" Type="http://schemas.openxmlformats.org/officeDocument/2006/relationships/image" Target="../media/image48.png"/></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71.xml"/><Relationship Id="rId7" Type="http://schemas.openxmlformats.org/officeDocument/2006/relationships/slideLayout" Target="../slideLayouts/slideLayout4.xml"/><Relationship Id="rId2" Type="http://schemas.openxmlformats.org/officeDocument/2006/relationships/tags" Target="../tags/tag170.xml"/><Relationship Id="rId1" Type="http://schemas.openxmlformats.org/officeDocument/2006/relationships/tags" Target="../tags/tag169.xml"/><Relationship Id="rId6" Type="http://schemas.openxmlformats.org/officeDocument/2006/relationships/tags" Target="../tags/tag174.xml"/><Relationship Id="rId5" Type="http://schemas.openxmlformats.org/officeDocument/2006/relationships/tags" Target="../tags/tag173.xml"/><Relationship Id="rId10" Type="http://schemas.openxmlformats.org/officeDocument/2006/relationships/image" Target="../media/image49.png"/><Relationship Id="rId4" Type="http://schemas.openxmlformats.org/officeDocument/2006/relationships/tags" Target="../tags/tag172.xml"/><Relationship Id="rId9" Type="http://schemas.openxmlformats.org/officeDocument/2006/relationships/hyperlink" Target="https://www.formica.com/fr-ca/products/homapal" TargetMode="Externa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77.xml"/><Relationship Id="rId7" Type="http://schemas.openxmlformats.org/officeDocument/2006/relationships/slideLayout" Target="../slideLayouts/slideLayout4.xml"/><Relationship Id="rId2" Type="http://schemas.openxmlformats.org/officeDocument/2006/relationships/tags" Target="../tags/tag176.xml"/><Relationship Id="rId1" Type="http://schemas.openxmlformats.org/officeDocument/2006/relationships/tags" Target="../tags/tag175.xml"/><Relationship Id="rId6" Type="http://schemas.openxmlformats.org/officeDocument/2006/relationships/tags" Target="../tags/tag180.xml"/><Relationship Id="rId5" Type="http://schemas.openxmlformats.org/officeDocument/2006/relationships/tags" Target="../tags/tag179.xml"/><Relationship Id="rId10" Type="http://schemas.openxmlformats.org/officeDocument/2006/relationships/image" Target="../media/image50.png"/><Relationship Id="rId4" Type="http://schemas.openxmlformats.org/officeDocument/2006/relationships/tags" Target="../tags/tag178.xml"/><Relationship Id="rId9" Type="http://schemas.openxmlformats.org/officeDocument/2006/relationships/hyperlink" Target="https://www.formica.com/fr-ca/products/ccore" TargetMode="External"/></Relationships>
</file>

<file path=ppt/slides/_rels/slide35.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83.xml"/><Relationship Id="rId7" Type="http://schemas.openxmlformats.org/officeDocument/2006/relationships/slideLayout" Target="../slideLayouts/slideLayout4.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tags" Target="../tags/tag186.xml"/><Relationship Id="rId5" Type="http://schemas.openxmlformats.org/officeDocument/2006/relationships/tags" Target="../tags/tag185.xml"/><Relationship Id="rId10" Type="http://schemas.openxmlformats.org/officeDocument/2006/relationships/image" Target="../media/image51.png"/><Relationship Id="rId4" Type="http://schemas.openxmlformats.org/officeDocument/2006/relationships/tags" Target="../tags/tag184.xml"/><Relationship Id="rId9" Type="http://schemas.openxmlformats.org/officeDocument/2006/relationships/hyperlink" Target="https://www.formica.com/fr-ca/products/solidsurf" TargetMode="External"/></Relationships>
</file>

<file path=ppt/slides/_rels/slide36.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189.xml"/><Relationship Id="rId7" Type="http://schemas.openxmlformats.org/officeDocument/2006/relationships/slideLayout" Target="../slideLayouts/slideLayout4.xml"/><Relationship Id="rId2" Type="http://schemas.openxmlformats.org/officeDocument/2006/relationships/tags" Target="../tags/tag188.xml"/><Relationship Id="rId1" Type="http://schemas.openxmlformats.org/officeDocument/2006/relationships/tags" Target="../tags/tag187.xml"/><Relationship Id="rId6" Type="http://schemas.openxmlformats.org/officeDocument/2006/relationships/tags" Target="../tags/tag192.xml"/><Relationship Id="rId5" Type="http://schemas.openxmlformats.org/officeDocument/2006/relationships/tags" Target="../tags/tag191.xml"/><Relationship Id="rId10" Type="http://schemas.openxmlformats.org/officeDocument/2006/relationships/image" Target="../media/image52.tiff"/><Relationship Id="rId4" Type="http://schemas.openxmlformats.org/officeDocument/2006/relationships/tags" Target="../tags/tag190.xml"/><Relationship Id="rId9" Type="http://schemas.openxmlformats.org/officeDocument/2006/relationships/hyperlink" Target="https://www.formica.com/fr-ca/products/180fx" TargetMode="External"/></Relationships>
</file>

<file path=ppt/slides/_rels/slide37.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195.xml"/><Relationship Id="rId7" Type="http://schemas.openxmlformats.org/officeDocument/2006/relationships/slideLayout" Target="../slideLayouts/slideLayout4.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5" Type="http://schemas.openxmlformats.org/officeDocument/2006/relationships/tags" Target="../tags/tag197.xml"/><Relationship Id="rId10" Type="http://schemas.openxmlformats.org/officeDocument/2006/relationships/image" Target="../media/image53.jpeg"/><Relationship Id="rId4" Type="http://schemas.openxmlformats.org/officeDocument/2006/relationships/tags" Target="../tags/tag196.xml"/><Relationship Id="rId9" Type="http://schemas.openxmlformats.org/officeDocument/2006/relationships/hyperlink" Target="https://www.formica.com/fr-ca/products/mrkbrd" TargetMode="External"/></Relationships>
</file>

<file path=ppt/slides/_rels/slide38.xml.rels><?xml version="1.0" encoding="UTF-8" standalone="yes"?>
<Relationships xmlns="http://schemas.openxmlformats.org/package/2006/relationships"><Relationship Id="rId8" Type="http://schemas.openxmlformats.org/officeDocument/2006/relationships/hyperlink" Target="https://www.formica.com/fr-ca/campaigns/sustainability" TargetMode="External"/><Relationship Id="rId3" Type="http://schemas.openxmlformats.org/officeDocument/2006/relationships/tags" Target="../tags/tag201.xml"/><Relationship Id="rId7" Type="http://schemas.openxmlformats.org/officeDocument/2006/relationships/hyperlink" Target="https://www.formica.com/fr-ca/articles/sustainability/usda-biopreferred-program" TargetMode="Externa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notesSlide" Target="../notesSlides/notesSlide34.xml"/><Relationship Id="rId5" Type="http://schemas.openxmlformats.org/officeDocument/2006/relationships/slideLayout" Target="../slideLayouts/slideLayout7.xml"/><Relationship Id="rId4" Type="http://schemas.openxmlformats.org/officeDocument/2006/relationships/tags" Target="../tags/tag202.xml"/></Relationships>
</file>

<file path=ppt/slides/_rels/slide39.xml.rels><?xml version="1.0" encoding="UTF-8" standalone="yes"?>
<Relationships xmlns="http://schemas.openxmlformats.org/package/2006/relationships"><Relationship Id="rId3" Type="http://schemas.openxmlformats.org/officeDocument/2006/relationships/tags" Target="../tags/tag205.xml"/><Relationship Id="rId7" Type="http://schemas.openxmlformats.org/officeDocument/2006/relationships/image" Target="../media/image4.jpeg"/><Relationship Id="rId2" Type="http://schemas.openxmlformats.org/officeDocument/2006/relationships/tags" Target="../tags/tag204.xml"/><Relationship Id="rId1" Type="http://schemas.openxmlformats.org/officeDocument/2006/relationships/tags" Target="../tags/tag203.xml"/><Relationship Id="rId6" Type="http://schemas.openxmlformats.org/officeDocument/2006/relationships/image" Target="../media/image2.jpeg"/><Relationship Id="rId5" Type="http://schemas.openxmlformats.org/officeDocument/2006/relationships/slideLayout" Target="../slideLayouts/slideLayout10.xml"/><Relationship Id="rId4" Type="http://schemas.openxmlformats.org/officeDocument/2006/relationships/tags" Target="../tags/tag206.xml"/></Relationships>
</file>

<file path=ppt/slides/_rels/slide40.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09.xml"/><Relationship Id="rId7" Type="http://schemas.openxmlformats.org/officeDocument/2006/relationships/slideLayout" Target="../slideLayouts/slideLayout7.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tags" Target="../tags/tag212.xml"/><Relationship Id="rId5" Type="http://schemas.openxmlformats.org/officeDocument/2006/relationships/tags" Target="../tags/tag211.xml"/><Relationship Id="rId4" Type="http://schemas.openxmlformats.org/officeDocument/2006/relationships/tags" Target="../tags/tag210.xml"/><Relationship Id="rId9" Type="http://schemas.openxmlformats.org/officeDocument/2006/relationships/image" Target="../media/image54.png"/></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15.xml"/><Relationship Id="rId7" Type="http://schemas.openxmlformats.org/officeDocument/2006/relationships/slideLayout" Target="../slideLayouts/slideLayout7.xml"/><Relationship Id="rId2" Type="http://schemas.openxmlformats.org/officeDocument/2006/relationships/tags" Target="../tags/tag214.xml"/><Relationship Id="rId1" Type="http://schemas.openxmlformats.org/officeDocument/2006/relationships/tags" Target="../tags/tag213.xml"/><Relationship Id="rId6" Type="http://schemas.openxmlformats.org/officeDocument/2006/relationships/tags" Target="../tags/tag218.xml"/><Relationship Id="rId5" Type="http://schemas.openxmlformats.org/officeDocument/2006/relationships/tags" Target="../tags/tag217.xml"/><Relationship Id="rId4" Type="http://schemas.openxmlformats.org/officeDocument/2006/relationships/tags" Target="../tags/tag216.xml"/><Relationship Id="rId9" Type="http://schemas.openxmlformats.org/officeDocument/2006/relationships/image" Target="../media/image55.jpeg"/></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21.xml"/><Relationship Id="rId7" Type="http://schemas.openxmlformats.org/officeDocument/2006/relationships/slideLayout" Target="../slideLayouts/slideLayout7.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tags" Target="../tags/tag224.xml"/><Relationship Id="rId5" Type="http://schemas.openxmlformats.org/officeDocument/2006/relationships/tags" Target="../tags/tag223.xml"/><Relationship Id="rId4" Type="http://schemas.openxmlformats.org/officeDocument/2006/relationships/tags" Target="../tags/tag222.xml"/><Relationship Id="rId9" Type="http://schemas.openxmlformats.org/officeDocument/2006/relationships/image" Target="../media/image56.png"/></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27.xml"/><Relationship Id="rId7" Type="http://schemas.openxmlformats.org/officeDocument/2006/relationships/slideLayout" Target="../slideLayouts/slideLayout7.xml"/><Relationship Id="rId2" Type="http://schemas.openxmlformats.org/officeDocument/2006/relationships/tags" Target="../tags/tag226.xml"/><Relationship Id="rId1" Type="http://schemas.openxmlformats.org/officeDocument/2006/relationships/tags" Target="../tags/tag225.xml"/><Relationship Id="rId6" Type="http://schemas.openxmlformats.org/officeDocument/2006/relationships/tags" Target="../tags/tag230.xml"/><Relationship Id="rId5" Type="http://schemas.openxmlformats.org/officeDocument/2006/relationships/tags" Target="../tags/tag229.xml"/><Relationship Id="rId4" Type="http://schemas.openxmlformats.org/officeDocument/2006/relationships/tags" Target="../tags/tag228.xml"/><Relationship Id="rId9" Type="http://schemas.openxmlformats.org/officeDocument/2006/relationships/image" Target="../media/image57.png"/></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9.xml"/><Relationship Id="rId3" Type="http://schemas.openxmlformats.org/officeDocument/2006/relationships/tags" Target="../tags/tag233.xml"/><Relationship Id="rId7" Type="http://schemas.openxmlformats.org/officeDocument/2006/relationships/slideLayout" Target="../slideLayouts/slideLayout7.xml"/><Relationship Id="rId2" Type="http://schemas.openxmlformats.org/officeDocument/2006/relationships/tags" Target="../tags/tag232.xml"/><Relationship Id="rId1" Type="http://schemas.openxmlformats.org/officeDocument/2006/relationships/tags" Target="../tags/tag231.xml"/><Relationship Id="rId6" Type="http://schemas.openxmlformats.org/officeDocument/2006/relationships/tags" Target="../tags/tag236.xml"/><Relationship Id="rId5" Type="http://schemas.openxmlformats.org/officeDocument/2006/relationships/tags" Target="../tags/tag235.xml"/><Relationship Id="rId4" Type="http://schemas.openxmlformats.org/officeDocument/2006/relationships/tags" Target="../tags/tag234.xml"/><Relationship Id="rId9" Type="http://schemas.openxmlformats.org/officeDocument/2006/relationships/image" Target="../media/image58.jpeg"/></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39.xml"/><Relationship Id="rId7" Type="http://schemas.openxmlformats.org/officeDocument/2006/relationships/slideLayout" Target="../slideLayouts/slideLayout7.xml"/><Relationship Id="rId2" Type="http://schemas.openxmlformats.org/officeDocument/2006/relationships/tags" Target="../tags/tag238.xml"/><Relationship Id="rId1" Type="http://schemas.openxmlformats.org/officeDocument/2006/relationships/tags" Target="../tags/tag237.xml"/><Relationship Id="rId6" Type="http://schemas.openxmlformats.org/officeDocument/2006/relationships/tags" Target="../tags/tag242.xml"/><Relationship Id="rId5" Type="http://schemas.openxmlformats.org/officeDocument/2006/relationships/tags" Target="../tags/tag241.xml"/><Relationship Id="rId4" Type="http://schemas.openxmlformats.org/officeDocument/2006/relationships/tags" Target="../tags/tag240.xml"/><Relationship Id="rId9" Type="http://schemas.openxmlformats.org/officeDocument/2006/relationships/image" Target="../media/image59.png"/></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45.xml"/><Relationship Id="rId7" Type="http://schemas.openxmlformats.org/officeDocument/2006/relationships/slideLayout" Target="../slideLayouts/slideLayout7.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9" Type="http://schemas.openxmlformats.org/officeDocument/2006/relationships/image" Target="../media/image60.png"/></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51.xml"/><Relationship Id="rId7" Type="http://schemas.openxmlformats.org/officeDocument/2006/relationships/slideLayout" Target="../slideLayouts/slideLayout7.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image" Target="../media/image61.png"/></Relationships>
</file>

<file path=ppt/slides/_rels/slide48.xml.rels><?xml version="1.0" encoding="UTF-8" standalone="yes"?>
<Relationships xmlns="http://schemas.openxmlformats.org/package/2006/relationships"><Relationship Id="rId8" Type="http://schemas.openxmlformats.org/officeDocument/2006/relationships/notesSlide" Target="../notesSlides/notesSlide43.xml"/><Relationship Id="rId3" Type="http://schemas.openxmlformats.org/officeDocument/2006/relationships/tags" Target="../tags/tag257.xml"/><Relationship Id="rId7" Type="http://schemas.openxmlformats.org/officeDocument/2006/relationships/slideLayout" Target="../slideLayouts/slideLayout7.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A966925-A211-8C30-34B6-40A25C1D7B50}"/>
              </a:ext>
            </a:extLst>
          </p:cNvPr>
          <p:cNvSpPr txBox="1"/>
          <p:nvPr>
            <p:custDataLst>
              <p:tags r:id="rId1"/>
            </p:custDataLst>
          </p:nvPr>
        </p:nvSpPr>
        <p:spPr>
          <a:xfrm>
            <a:off x="6372148" y="2269675"/>
            <a:ext cx="5384423" cy="1569660"/>
          </a:xfrm>
          <a:prstGeom prst="rect">
            <a:avLst/>
          </a:prstGeom>
          <a:noFill/>
        </p:spPr>
        <p:txBody>
          <a:bodyPr wrap="square" rtlCol="0">
            <a:spAutoFit/>
          </a:bodyPr>
          <a:lstStyle/>
          <a:p>
            <a:r>
              <a:rPr lang="fr-CA" sz="3200" dirty="0"/>
              <a:t>Compétition Innovation Étudiante FORM 2027</a:t>
            </a:r>
          </a:p>
          <a:p>
            <a:r>
              <a:rPr lang="fr-CA" sz="3200" dirty="0"/>
              <a:t>Guide d’inscription</a:t>
            </a:r>
            <a:endParaRPr lang="en-US" sz="3200" dirty="0"/>
          </a:p>
        </p:txBody>
      </p:sp>
      <p:pic>
        <p:nvPicPr>
          <p:cNvPr id="10" name="Picture 9">
            <a:extLst>
              <a:ext uri="{FF2B5EF4-FFF2-40B4-BE49-F238E27FC236}">
                <a16:creationId xmlns:a16="http://schemas.microsoft.com/office/drawing/2014/main" id="{E5E38288-9821-0743-7887-23448F80B5AE}"/>
              </a:ext>
            </a:extLst>
          </p:cNvPr>
          <p:cNvPicPr>
            <a:picLocks noChangeAspect="1"/>
          </p:cNvPicPr>
          <p:nvPr>
            <p:custDataLst>
              <p:tags r:id="rId2"/>
            </p:custDataLst>
          </p:nvPr>
        </p:nvPicPr>
        <p:blipFill>
          <a:blip r:embed="rId5" cstate="screen">
            <a:extLst>
              <a:ext uri="{28A0092B-C50C-407E-A947-70E740481C1C}">
                <a14:useLocalDpi xmlns:a14="http://schemas.microsoft.com/office/drawing/2010/main"/>
              </a:ext>
            </a:extLst>
          </a:blip>
          <a:srcRect/>
          <a:stretch/>
        </p:blipFill>
        <p:spPr>
          <a:xfrm>
            <a:off x="7282503" y="6019801"/>
            <a:ext cx="4671765" cy="722438"/>
          </a:xfrm>
          <a:prstGeom prst="rect">
            <a:avLst/>
          </a:prstGeom>
        </p:spPr>
      </p:pic>
      <p:pic>
        <p:nvPicPr>
          <p:cNvPr id="4" name="Picture 3">
            <a:extLst>
              <a:ext uri="{FF2B5EF4-FFF2-40B4-BE49-F238E27FC236}">
                <a16:creationId xmlns:a16="http://schemas.microsoft.com/office/drawing/2014/main" id="{D239B7F7-0CA9-3A1C-62D7-08A0D6E91B68}"/>
              </a:ext>
            </a:extLst>
          </p:cNvPr>
          <p:cNvPicPr>
            <a:picLocks noChangeAspect="1"/>
          </p:cNvPicPr>
          <p:nvPr>
            <p:custDataLst>
              <p:tags r:id="rId3"/>
            </p:custDataLst>
          </p:nvPr>
        </p:nvPicPr>
        <p:blipFill>
          <a:blip r:embed="rId6">
            <a:extLst>
              <a:ext uri="{28A0092B-C50C-407E-A947-70E740481C1C}">
                <a14:useLocalDpi xmlns:a14="http://schemas.microsoft.com/office/drawing/2010/main" val="0"/>
              </a:ext>
            </a:extLst>
          </a:blip>
          <a:srcRect l="12238" r="36360"/>
          <a:stretch>
            <a:fillRect/>
          </a:stretch>
        </p:blipFill>
        <p:spPr>
          <a:xfrm>
            <a:off x="0" y="0"/>
            <a:ext cx="6324648" cy="6921141"/>
          </a:xfrm>
          <a:prstGeom prst="rect">
            <a:avLst/>
          </a:prstGeom>
        </p:spPr>
      </p:pic>
    </p:spTree>
    <p:extLst>
      <p:ext uri="{BB962C8B-B14F-4D97-AF65-F5344CB8AC3E}">
        <p14:creationId xmlns:p14="http://schemas.microsoft.com/office/powerpoint/2010/main" val="271518653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88379011-AEC5-5A6D-DCC4-1042ABC352E1}"/>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3069B3A0-95AF-F90F-948C-4676366A2D3C}"/>
              </a:ext>
            </a:extLst>
          </p:cNvPr>
          <p:cNvSpPr/>
          <p:nvPr>
            <p:custDataLst>
              <p:tags r:id="rId1"/>
            </p:custDataLst>
          </p:nvPr>
        </p:nvSpPr>
        <p:spPr>
          <a:xfrm>
            <a:off x="436630" y="540435"/>
            <a:ext cx="6094799" cy="746125"/>
          </a:xfrm>
          <a:prstGeom prst="rect">
            <a:avLst/>
          </a:prstGeom>
          <a:noFill/>
          <a:ln>
            <a:noFill/>
          </a:ln>
        </p:spPr>
        <p:txBody>
          <a:bodyPr spcFirstLastPara="1" wrap="square" lIns="91425" tIns="45700" rIns="91425" bIns="45700" anchor="t" anchorCtr="0">
            <a:noAutofit/>
          </a:bodyPr>
          <a:lstStyle/>
          <a:p>
            <a:r>
              <a:rPr lang="fr-CA" sz="4000" noProof="0" dirty="0">
                <a:ea typeface="Helvetica Neue"/>
                <a:cs typeface="Arial" panose="020B0604020202020204" pitchFamily="34" charset="0"/>
                <a:sym typeface="Helvetica Neue"/>
              </a:rPr>
              <a:t>Table des matières</a:t>
            </a:r>
            <a:endParaRPr lang="fr-CA" noProof="0" dirty="0"/>
          </a:p>
          <a:p>
            <a:endParaRPr lang="fr-CA" noProof="0" dirty="0">
              <a:ea typeface="Helvetica Neue"/>
              <a:cs typeface="Arial" panose="020B0604020202020204" pitchFamily="34" charset="0"/>
              <a:sym typeface="Helvetica Neue"/>
            </a:endParaRPr>
          </a:p>
          <a:p>
            <a:endParaRPr lang="fr-CA" b="1" noProof="0" dirty="0"/>
          </a:p>
          <a:p>
            <a:endParaRPr lang="fr-CA" sz="1600" noProof="0" dirty="0">
              <a:ea typeface="Helvetica Neue"/>
              <a:cs typeface="Arial" panose="020B0604020202020204" pitchFamily="34" charset="0"/>
              <a:sym typeface="Helvetica Neue"/>
            </a:endParaRPr>
          </a:p>
        </p:txBody>
      </p:sp>
      <p:sp>
        <p:nvSpPr>
          <p:cNvPr id="128" name="Google Shape;128;p16">
            <a:extLst>
              <a:ext uri="{FF2B5EF4-FFF2-40B4-BE49-F238E27FC236}">
                <a16:creationId xmlns:a16="http://schemas.microsoft.com/office/drawing/2014/main" id="{00BDA7C1-CDB2-C68C-1C1B-5E00FA784C37}"/>
              </a:ext>
            </a:extLst>
          </p:cNvPr>
          <p:cNvSpPr txBox="1"/>
          <p:nvPr>
            <p:custDataLst>
              <p:tags r:id="rId2"/>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2" name="TextBox 1">
            <a:extLst>
              <a:ext uri="{FF2B5EF4-FFF2-40B4-BE49-F238E27FC236}">
                <a16:creationId xmlns:a16="http://schemas.microsoft.com/office/drawing/2014/main" id="{DE1E492F-69B3-E1B8-6D94-06490BD6668F}"/>
              </a:ext>
            </a:extLst>
          </p:cNvPr>
          <p:cNvSpPr txBox="1"/>
          <p:nvPr>
            <p:custDataLst>
              <p:tags r:id="rId3"/>
            </p:custDataLst>
          </p:nvPr>
        </p:nvSpPr>
        <p:spPr>
          <a:xfrm>
            <a:off x="11788346" y="86497"/>
            <a:ext cx="284052" cy="307777"/>
          </a:xfrm>
          <a:prstGeom prst="rect">
            <a:avLst/>
          </a:prstGeom>
          <a:noFill/>
        </p:spPr>
        <p:txBody>
          <a:bodyPr wrap="none" rtlCol="0">
            <a:spAutoFit/>
          </a:bodyPr>
          <a:lstStyle/>
          <a:p>
            <a:r>
              <a:rPr lang="fr-CA" sz="1400" noProof="0" dirty="0"/>
              <a:t>1</a:t>
            </a:r>
          </a:p>
        </p:txBody>
      </p:sp>
      <p:sp>
        <p:nvSpPr>
          <p:cNvPr id="4" name="TextBox 3">
            <a:extLst>
              <a:ext uri="{FF2B5EF4-FFF2-40B4-BE49-F238E27FC236}">
                <a16:creationId xmlns:a16="http://schemas.microsoft.com/office/drawing/2014/main" id="{72258E1A-FFAF-2AF1-076A-B5F072F1A4F3}"/>
              </a:ext>
            </a:extLst>
          </p:cNvPr>
          <p:cNvSpPr txBox="1"/>
          <p:nvPr>
            <p:custDataLst>
              <p:tags r:id="rId4"/>
            </p:custDataLst>
          </p:nvPr>
        </p:nvSpPr>
        <p:spPr>
          <a:xfrm>
            <a:off x="590035" y="1551458"/>
            <a:ext cx="10926462" cy="2523768"/>
          </a:xfrm>
          <a:prstGeom prst="rect">
            <a:avLst/>
          </a:prstGeom>
          <a:noFill/>
        </p:spPr>
        <p:txBody>
          <a:bodyPr wrap="square">
            <a:spAutoFit/>
          </a:bodyPr>
          <a:lstStyle/>
          <a:p>
            <a:r>
              <a:rPr lang="fr-CA" sz="2000" noProof="0" dirty="0"/>
              <a:t>À propos de la compétition et comment s’inscrire 		          2-16</a:t>
            </a:r>
          </a:p>
          <a:p>
            <a:endParaRPr lang="fr-CA" sz="2000" noProof="0" dirty="0"/>
          </a:p>
          <a:p>
            <a:r>
              <a:rPr lang="fr-CA" sz="2000" noProof="0" dirty="0"/>
              <a:t>Survol des produits 					                       17-37</a:t>
            </a:r>
          </a:p>
          <a:p>
            <a:endParaRPr lang="fr-CA" sz="2000" noProof="0" dirty="0"/>
          </a:p>
          <a:p>
            <a:r>
              <a:rPr lang="fr-CA" sz="2000" noProof="0" dirty="0"/>
              <a:t>Designs gagnants des concours FORM précédents 		          38-47</a:t>
            </a:r>
          </a:p>
          <a:p>
            <a:endParaRPr lang="fr-CA" sz="2000" noProof="0" dirty="0"/>
          </a:p>
          <a:p>
            <a:endParaRPr lang="fr-CA" sz="2000" noProof="0" dirty="0"/>
          </a:p>
          <a:p>
            <a:endParaRPr lang="fr-CA" noProof="0" dirty="0"/>
          </a:p>
        </p:txBody>
      </p:sp>
      <p:cxnSp>
        <p:nvCxnSpPr>
          <p:cNvPr id="6" name="Straight Connector 5">
            <a:extLst>
              <a:ext uri="{FF2B5EF4-FFF2-40B4-BE49-F238E27FC236}">
                <a16:creationId xmlns:a16="http://schemas.microsoft.com/office/drawing/2014/main" id="{8EBFE79A-46D8-C05E-5D8B-763D169614AF}"/>
              </a:ext>
            </a:extLst>
          </p:cNvPr>
          <p:cNvCxnSpPr>
            <a:cxnSpLocks/>
          </p:cNvCxnSpPr>
          <p:nvPr>
            <p:custDataLst>
              <p:tags r:id="rId5"/>
            </p:custDataLst>
          </p:nvPr>
        </p:nvCxnSpPr>
        <p:spPr>
          <a:xfrm>
            <a:off x="6196279" y="1767017"/>
            <a:ext cx="2391667"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3B26F7DC-07AB-7710-3E60-B146BEEC6433}"/>
              </a:ext>
            </a:extLst>
          </p:cNvPr>
          <p:cNvCxnSpPr>
            <a:cxnSpLocks/>
          </p:cNvCxnSpPr>
          <p:nvPr>
            <p:custDataLst>
              <p:tags r:id="rId6"/>
            </p:custDataLst>
          </p:nvPr>
        </p:nvCxnSpPr>
        <p:spPr>
          <a:xfrm>
            <a:off x="2956845" y="2388974"/>
            <a:ext cx="5631101"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FF83C11-2C80-E7AC-B45B-27EF4677E938}"/>
              </a:ext>
            </a:extLst>
          </p:cNvPr>
          <p:cNvCxnSpPr>
            <a:cxnSpLocks/>
          </p:cNvCxnSpPr>
          <p:nvPr>
            <p:custDataLst>
              <p:tags r:id="rId7"/>
            </p:custDataLst>
          </p:nvPr>
        </p:nvCxnSpPr>
        <p:spPr>
          <a:xfrm>
            <a:off x="6531429" y="2989719"/>
            <a:ext cx="2056517"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02867132"/>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D3302-58EB-589D-BAE8-B4B4102F1AA4}"/>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66D238B-240F-8791-473E-B38DA0695C5B}"/>
              </a:ext>
            </a:extLst>
          </p:cNvPr>
          <p:cNvSpPr txBox="1"/>
          <p:nvPr>
            <p:custDataLst>
              <p:tags r:id="rId1"/>
            </p:custDataLst>
          </p:nvPr>
        </p:nvSpPr>
        <p:spPr>
          <a:xfrm>
            <a:off x="5952861" y="2582967"/>
            <a:ext cx="6001407" cy="1077218"/>
          </a:xfrm>
          <a:prstGeom prst="rect">
            <a:avLst/>
          </a:prstGeom>
          <a:noFill/>
        </p:spPr>
        <p:txBody>
          <a:bodyPr wrap="square" rtlCol="0">
            <a:spAutoFit/>
          </a:bodyPr>
          <a:lstStyle/>
          <a:p>
            <a:r>
              <a:rPr lang="fr-CA" sz="3200" noProof="0" dirty="0"/>
              <a:t>À propos de la compétition </a:t>
            </a:r>
          </a:p>
          <a:p>
            <a:r>
              <a:rPr lang="fr-CA" sz="3200" noProof="0" dirty="0"/>
              <a:t>et comment s’inscrire</a:t>
            </a:r>
          </a:p>
        </p:txBody>
      </p:sp>
      <p:pic>
        <p:nvPicPr>
          <p:cNvPr id="10" name="Picture 9">
            <a:extLst>
              <a:ext uri="{FF2B5EF4-FFF2-40B4-BE49-F238E27FC236}">
                <a16:creationId xmlns:a16="http://schemas.microsoft.com/office/drawing/2014/main" id="{6911576C-2CFE-6BEA-6422-2764C3ABD827}"/>
              </a:ext>
            </a:extLst>
          </p:cNvPr>
          <p:cNvPicPr>
            <a:picLocks noChangeAspect="1"/>
          </p:cNvPicPr>
          <p:nvPr>
            <p:custDataLst>
              <p:tags r:id="rId2"/>
            </p:custDataLst>
          </p:nvPr>
        </p:nvPicPr>
        <p:blipFill>
          <a:blip r:embed="rId6" cstate="screen">
            <a:extLst>
              <a:ext uri="{28A0092B-C50C-407E-A947-70E740481C1C}">
                <a14:useLocalDpi xmlns:a14="http://schemas.microsoft.com/office/drawing/2010/main"/>
              </a:ext>
            </a:extLst>
          </a:blip>
          <a:srcRect/>
          <a:stretch/>
        </p:blipFill>
        <p:spPr>
          <a:xfrm>
            <a:off x="7282503" y="6019801"/>
            <a:ext cx="4671765" cy="722438"/>
          </a:xfrm>
          <a:prstGeom prst="rect">
            <a:avLst/>
          </a:prstGeom>
        </p:spPr>
      </p:pic>
      <p:pic>
        <p:nvPicPr>
          <p:cNvPr id="3" name="Google Shape;151;p18">
            <a:extLst>
              <a:ext uri="{FF2B5EF4-FFF2-40B4-BE49-F238E27FC236}">
                <a16:creationId xmlns:a16="http://schemas.microsoft.com/office/drawing/2014/main" id="{A4696E89-00BC-174F-64A0-4BF02E98D604}"/>
              </a:ext>
            </a:extLst>
          </p:cNvPr>
          <p:cNvPicPr preferRelativeResize="0"/>
          <p:nvPr>
            <p:custDataLst>
              <p:tags r:id="rId3"/>
            </p:custDataLst>
          </p:nvPr>
        </p:nvPicPr>
        <p:blipFill>
          <a:blip r:embed="rId7" cstate="screen">
            <a:extLst>
              <a:ext uri="{28A0092B-C50C-407E-A947-70E740481C1C}">
                <a14:useLocalDpi xmlns:a14="http://schemas.microsoft.com/office/drawing/2010/main"/>
              </a:ext>
            </a:extLst>
          </a:blip>
          <a:srcRect/>
          <a:stretch/>
        </p:blipFill>
        <p:spPr>
          <a:xfrm>
            <a:off x="-1" y="0"/>
            <a:ext cx="5723517" cy="6858000"/>
          </a:xfrm>
          <a:prstGeom prst="rect">
            <a:avLst/>
          </a:prstGeom>
          <a:noFill/>
          <a:ln>
            <a:noFill/>
          </a:ln>
        </p:spPr>
      </p:pic>
      <p:sp>
        <p:nvSpPr>
          <p:cNvPr id="2" name="TextBox 1">
            <a:extLst>
              <a:ext uri="{FF2B5EF4-FFF2-40B4-BE49-F238E27FC236}">
                <a16:creationId xmlns:a16="http://schemas.microsoft.com/office/drawing/2014/main" id="{A0CA18D5-770D-65D6-53FE-1F5BB75AC06F}"/>
              </a:ext>
            </a:extLst>
          </p:cNvPr>
          <p:cNvSpPr txBox="1"/>
          <p:nvPr>
            <p:custDataLst>
              <p:tags r:id="rId4"/>
            </p:custDataLst>
          </p:nvPr>
        </p:nvSpPr>
        <p:spPr>
          <a:xfrm>
            <a:off x="11788346" y="86497"/>
            <a:ext cx="284052" cy="307777"/>
          </a:xfrm>
          <a:prstGeom prst="rect">
            <a:avLst/>
          </a:prstGeom>
          <a:noFill/>
        </p:spPr>
        <p:txBody>
          <a:bodyPr wrap="none" rtlCol="0">
            <a:spAutoFit/>
          </a:bodyPr>
          <a:lstStyle/>
          <a:p>
            <a:r>
              <a:rPr lang="fr-CA" sz="1400" noProof="0" dirty="0"/>
              <a:t>2</a:t>
            </a:r>
          </a:p>
        </p:txBody>
      </p:sp>
    </p:spTree>
    <p:extLst>
      <p:ext uri="{BB962C8B-B14F-4D97-AF65-F5344CB8AC3E}">
        <p14:creationId xmlns:p14="http://schemas.microsoft.com/office/powerpoint/2010/main" val="3539177193"/>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F48A5042-AA0C-77F5-F381-F2DB48954AF1}"/>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F5FFAC75-BBC6-2384-A474-EBA37596AF2B}"/>
              </a:ext>
            </a:extLst>
          </p:cNvPr>
          <p:cNvSpPr/>
          <p:nvPr>
            <p:custDataLst>
              <p:tags r:id="rId1"/>
            </p:custDataLst>
          </p:nvPr>
        </p:nvSpPr>
        <p:spPr>
          <a:xfrm>
            <a:off x="455776" y="1209278"/>
            <a:ext cx="6901954" cy="746125"/>
          </a:xfrm>
          <a:prstGeom prst="rect">
            <a:avLst/>
          </a:prstGeom>
          <a:noFill/>
          <a:ln>
            <a:noFill/>
          </a:ln>
        </p:spPr>
        <p:txBody>
          <a:bodyPr spcFirstLastPara="1" wrap="square" lIns="91425" tIns="45700" rIns="91425" bIns="45700" anchor="t" anchorCtr="0">
            <a:noAutofit/>
          </a:bodyPr>
          <a:lstStyle/>
          <a:p>
            <a:r>
              <a:rPr lang="fr-CA" sz="4000" noProof="0" dirty="0">
                <a:ea typeface="Helvetica Neue"/>
                <a:cs typeface="Arial" panose="020B0604020202020204" pitchFamily="34" charset="0"/>
                <a:sym typeface="Helvetica Neue"/>
              </a:rPr>
              <a:t>À propos de la Compétition Innovation Étudiante FORM</a:t>
            </a:r>
            <a:endParaRPr lang="fr-CA" noProof="0" dirty="0">
              <a:ea typeface="Helvetica Neue"/>
              <a:cs typeface="Arial" panose="020B0604020202020204" pitchFamily="34" charset="0"/>
              <a:sym typeface="Helvetica Neue"/>
            </a:endParaRPr>
          </a:p>
          <a:p>
            <a:endParaRPr lang="fr-CA" noProof="0" dirty="0"/>
          </a:p>
          <a:p>
            <a:endParaRPr lang="fr-CA" noProof="0" dirty="0"/>
          </a:p>
        </p:txBody>
      </p:sp>
      <p:sp>
        <p:nvSpPr>
          <p:cNvPr id="128" name="Google Shape;128;p16">
            <a:extLst>
              <a:ext uri="{FF2B5EF4-FFF2-40B4-BE49-F238E27FC236}">
                <a16:creationId xmlns:a16="http://schemas.microsoft.com/office/drawing/2014/main" id="{F761F1E1-98EC-1E2C-39EE-145DE485C6B0}"/>
              </a:ext>
            </a:extLst>
          </p:cNvPr>
          <p:cNvSpPr txBox="1"/>
          <p:nvPr>
            <p:custDataLst>
              <p:tags r:id="rId2"/>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4AD8C9F5-0FAE-18C2-9375-0AADC1298A2A}"/>
              </a:ext>
            </a:extLst>
          </p:cNvPr>
          <p:cNvPicPr>
            <a:picLocks noChangeAspect="1"/>
          </p:cNvPicPr>
          <p:nvPr>
            <p:custDataLst>
              <p:tags r:id="rId3"/>
            </p:custDataLst>
          </p:nvPr>
        </p:nvPicPr>
        <p:blipFill>
          <a:blip r:embed="rId8"/>
          <a:srcRect l="35994" r="-1" b="3674"/>
          <a:stretch>
            <a:fillRect/>
          </a:stretch>
        </p:blipFill>
        <p:spPr>
          <a:xfrm>
            <a:off x="7157417" y="501348"/>
            <a:ext cx="4173711" cy="2291500"/>
          </a:xfrm>
          <a:prstGeom prst="rect">
            <a:avLst/>
          </a:prstGeom>
        </p:spPr>
      </p:pic>
      <p:sp>
        <p:nvSpPr>
          <p:cNvPr id="5" name="TextBox 4">
            <a:extLst>
              <a:ext uri="{FF2B5EF4-FFF2-40B4-BE49-F238E27FC236}">
                <a16:creationId xmlns:a16="http://schemas.microsoft.com/office/drawing/2014/main" id="{57471A4B-EE8B-2B35-1CFD-A1C9837421DE}"/>
              </a:ext>
            </a:extLst>
          </p:cNvPr>
          <p:cNvSpPr txBox="1"/>
          <p:nvPr>
            <p:custDataLst>
              <p:tags r:id="rId4"/>
            </p:custDataLst>
          </p:nvPr>
        </p:nvSpPr>
        <p:spPr>
          <a:xfrm>
            <a:off x="455776" y="2970981"/>
            <a:ext cx="11108869" cy="3231654"/>
          </a:xfrm>
          <a:prstGeom prst="rect">
            <a:avLst/>
          </a:prstGeom>
          <a:noFill/>
        </p:spPr>
        <p:txBody>
          <a:bodyPr wrap="square">
            <a:spAutoFit/>
          </a:bodyPr>
          <a:lstStyle/>
          <a:p>
            <a:r>
              <a:rPr lang="fr-CA" sz="1700" noProof="0" dirty="0"/>
              <a:t>Pour sa dixième édition, la compétition Innovation Étudiante FORM invite les étudiants en architecture en en design des États-Unis, du Canada et du Mexique à présenter </a:t>
            </a:r>
            <a:r>
              <a:rPr lang="fr-CA" sz="1700" dirty="0"/>
              <a:t>des designs </a:t>
            </a:r>
            <a:r>
              <a:rPr lang="fr-CA" sz="1700" noProof="0" dirty="0"/>
              <a:t>uniques de mobilier en lien avec le thème de cette année « la couleur au centre du design ». Les participants courent la chance de remporter des prix en argent, un voyage au salon </a:t>
            </a:r>
            <a:r>
              <a:rPr lang="fr-CA" sz="1700" noProof="0" dirty="0" err="1"/>
              <a:t>NeoCon</a:t>
            </a:r>
            <a:r>
              <a:rPr lang="fr-CA" sz="1700" noProof="0" dirty="0"/>
              <a:t> 2027 en tant </a:t>
            </a:r>
            <a:r>
              <a:rPr lang="fr-CA" sz="1700" noProof="0" dirty="0" err="1"/>
              <a:t>qu</a:t>
            </a:r>
            <a:r>
              <a:rPr lang="fr-CA" sz="1700" dirty="0"/>
              <a:t>’invité de Formica Corporation et la chance de voir leur design fabriqué et exposé au salon. Les designs peuvent prendre la forme de chaises, de bureaux, d’armoires et bien plus encore. Tout est possible et les étudiants sont encouragés à faire preuve d’imagination! </a:t>
            </a:r>
          </a:p>
          <a:p>
            <a:endParaRPr lang="fr-CA" sz="1700" noProof="0" dirty="0"/>
          </a:p>
          <a:p>
            <a:r>
              <a:rPr lang="fr-CA" sz="1700" noProof="0" dirty="0"/>
              <a:t>Un jury composé de leaders de l’industrie évaluera les projets et récompensera trois lauréats. Pour mettre toutes les chances de leur côté, les étudiants sont invités à consulter ce Guide d’inscription avant de préparer leur design. </a:t>
            </a:r>
          </a:p>
          <a:p>
            <a:endParaRPr lang="fr-CA" sz="1700" noProof="0" dirty="0">
              <a:ea typeface="Helvetica Neue"/>
              <a:cs typeface="Arial" panose="020B0604020202020204" pitchFamily="34" charset="0"/>
              <a:sym typeface="Helvetica Neue"/>
            </a:endParaRPr>
          </a:p>
          <a:p>
            <a:r>
              <a:rPr lang="fr-CA" sz="1700" noProof="0" dirty="0">
                <a:ea typeface="Helvetica Neue"/>
                <a:cs typeface="Arial" panose="020B0604020202020204" pitchFamily="34" charset="0"/>
                <a:sym typeface="Helvetica Neue"/>
              </a:rPr>
              <a:t>Contactez </a:t>
            </a:r>
            <a:r>
              <a:rPr lang="fr-CA" sz="1700" noProof="0" dirty="0">
                <a:ea typeface="Helvetica Neue"/>
                <a:cs typeface="Arial" panose="020B0604020202020204" pitchFamily="34" charset="0"/>
                <a:sym typeface="Helvetica Neue"/>
                <a:hlinkClick r:id="rId9"/>
              </a:rPr>
              <a:t>formica@clynch.com</a:t>
            </a:r>
            <a:r>
              <a:rPr lang="fr-CA" sz="1700" noProof="0" dirty="0">
                <a:ea typeface="Helvetica Neue"/>
                <a:cs typeface="Arial" panose="020B0604020202020204" pitchFamily="34" charset="0"/>
                <a:sym typeface="Helvetica Neue"/>
              </a:rPr>
              <a:t> pour toutes questions et bonne chance aux participants de cette année! </a:t>
            </a:r>
          </a:p>
        </p:txBody>
      </p:sp>
      <p:sp>
        <p:nvSpPr>
          <p:cNvPr id="6" name="TextBox 5">
            <a:extLst>
              <a:ext uri="{FF2B5EF4-FFF2-40B4-BE49-F238E27FC236}">
                <a16:creationId xmlns:a16="http://schemas.microsoft.com/office/drawing/2014/main" id="{3EB81AF3-D65A-A11D-85A5-AC8BCEED4869}"/>
              </a:ext>
            </a:extLst>
          </p:cNvPr>
          <p:cNvSpPr txBox="1"/>
          <p:nvPr>
            <p:custDataLst>
              <p:tags r:id="rId5"/>
            </p:custDataLst>
          </p:nvPr>
        </p:nvSpPr>
        <p:spPr>
          <a:xfrm>
            <a:off x="11788346" y="86497"/>
            <a:ext cx="284052" cy="307777"/>
          </a:xfrm>
          <a:prstGeom prst="rect">
            <a:avLst/>
          </a:prstGeom>
          <a:noFill/>
        </p:spPr>
        <p:txBody>
          <a:bodyPr wrap="none" rtlCol="0">
            <a:spAutoFit/>
          </a:bodyPr>
          <a:lstStyle/>
          <a:p>
            <a:r>
              <a:rPr lang="fr-CA" sz="1400" noProof="0" dirty="0"/>
              <a:t>3</a:t>
            </a:r>
          </a:p>
        </p:txBody>
      </p:sp>
    </p:spTree>
    <p:extLst>
      <p:ext uri="{BB962C8B-B14F-4D97-AF65-F5344CB8AC3E}">
        <p14:creationId xmlns:p14="http://schemas.microsoft.com/office/powerpoint/2010/main" val="2959991150"/>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02;p15">
            <a:extLst>
              <a:ext uri="{FF2B5EF4-FFF2-40B4-BE49-F238E27FC236}">
                <a16:creationId xmlns:a16="http://schemas.microsoft.com/office/drawing/2014/main" id="{16EC4EB0-DF31-04E9-48D3-E26A2213E03D}"/>
              </a:ext>
            </a:extLst>
          </p:cNvPr>
          <p:cNvSpPr/>
          <p:nvPr>
            <p:custDataLst>
              <p:tags r:id="rId1"/>
            </p:custDataLst>
          </p:nvPr>
        </p:nvSpPr>
        <p:spPr>
          <a:xfrm>
            <a:off x="297815" y="693353"/>
            <a:ext cx="8578850" cy="746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fr-CA" sz="4000" u="none" strike="noStrike" cap="none" noProof="0" dirty="0">
                <a:ea typeface="Helvetica Neue"/>
                <a:cs typeface="Arial" panose="020B0604020202020204" pitchFamily="34" charset="0"/>
                <a:sym typeface="Helvetica Neue"/>
              </a:rPr>
              <a:t>Dates importantes de la compétition</a:t>
            </a:r>
            <a:endParaRPr lang="fr-CA" noProof="0" dirty="0"/>
          </a:p>
          <a:p>
            <a:pPr marL="0" marR="0" lvl="0" indent="0" algn="l" rtl="0">
              <a:spcBef>
                <a:spcPts val="0"/>
              </a:spcBef>
              <a:spcAft>
                <a:spcPts val="0"/>
              </a:spcAft>
              <a:buNone/>
            </a:pPr>
            <a:endParaRPr lang="fr-CA" sz="2000" u="none" strike="noStrike" cap="none" noProof="0" dirty="0">
              <a:ea typeface="Helvetica Neue"/>
              <a:cs typeface="Arial" panose="020B0604020202020204" pitchFamily="34" charset="0"/>
              <a:sym typeface="Helvetica Neue"/>
            </a:endParaRPr>
          </a:p>
        </p:txBody>
      </p:sp>
      <p:sp>
        <p:nvSpPr>
          <p:cNvPr id="7" name="Google Shape;105;p15">
            <a:extLst>
              <a:ext uri="{FF2B5EF4-FFF2-40B4-BE49-F238E27FC236}">
                <a16:creationId xmlns:a16="http://schemas.microsoft.com/office/drawing/2014/main" id="{3CABC358-0787-9329-CE4A-A4A10525AF26}"/>
              </a:ext>
            </a:extLst>
          </p:cNvPr>
          <p:cNvSpPr txBox="1"/>
          <p:nvPr>
            <p:custDataLst>
              <p:tags r:id="rId2"/>
            </p:custDataLst>
          </p:nvPr>
        </p:nvSpPr>
        <p:spPr>
          <a:xfrm>
            <a:off x="6048738" y="2970191"/>
            <a:ext cx="18473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lang="fr-CA" sz="2400" noProof="0" dirty="0">
              <a:solidFill>
                <a:schemeClr val="dk1"/>
              </a:solidFill>
              <a:ea typeface="Arial"/>
              <a:cs typeface="Arial"/>
              <a:sym typeface="Arial"/>
            </a:endParaRPr>
          </a:p>
        </p:txBody>
      </p:sp>
      <p:cxnSp>
        <p:nvCxnSpPr>
          <p:cNvPr id="8" name="Google Shape;106;p15">
            <a:extLst>
              <a:ext uri="{FF2B5EF4-FFF2-40B4-BE49-F238E27FC236}">
                <a16:creationId xmlns:a16="http://schemas.microsoft.com/office/drawing/2014/main" id="{6117E1FD-2AAF-E225-7969-3D3A82A889BA}"/>
              </a:ext>
            </a:extLst>
          </p:cNvPr>
          <p:cNvCxnSpPr>
            <a:cxnSpLocks/>
          </p:cNvCxnSpPr>
          <p:nvPr>
            <p:custDataLst>
              <p:tags r:id="rId3"/>
            </p:custDataLst>
          </p:nvPr>
        </p:nvCxnSpPr>
        <p:spPr>
          <a:xfrm>
            <a:off x="297815" y="3954695"/>
            <a:ext cx="11620207" cy="0"/>
          </a:xfrm>
          <a:prstGeom prst="straightConnector1">
            <a:avLst/>
          </a:prstGeom>
          <a:noFill/>
          <a:ln w="22225" cap="flat" cmpd="sng">
            <a:solidFill>
              <a:schemeClr val="dk1"/>
            </a:solidFill>
            <a:prstDash val="solid"/>
            <a:round/>
            <a:headEnd type="none" w="sm" len="sm"/>
            <a:tailEnd type="none" w="sm" len="sm"/>
          </a:ln>
        </p:spPr>
      </p:cxnSp>
      <p:sp>
        <p:nvSpPr>
          <p:cNvPr id="9" name="Google Shape;107;p15">
            <a:extLst>
              <a:ext uri="{FF2B5EF4-FFF2-40B4-BE49-F238E27FC236}">
                <a16:creationId xmlns:a16="http://schemas.microsoft.com/office/drawing/2014/main" id="{8724360C-70A9-66E1-56C0-7E3D9563F4E2}"/>
              </a:ext>
            </a:extLst>
          </p:cNvPr>
          <p:cNvSpPr/>
          <p:nvPr>
            <p:custDataLst>
              <p:tags r:id="rId4"/>
            </p:custDataLst>
          </p:nvPr>
        </p:nvSpPr>
        <p:spPr>
          <a:xfrm>
            <a:off x="2023600" y="3840395"/>
            <a:ext cx="228600" cy="228600"/>
          </a:xfrm>
          <a:prstGeom prst="ellipse">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r-CA" sz="2400" noProof="0" dirty="0">
              <a:solidFill>
                <a:schemeClr val="lt1"/>
              </a:solidFill>
              <a:ea typeface="Arial"/>
              <a:cs typeface="Arial"/>
              <a:sym typeface="Arial"/>
            </a:endParaRPr>
          </a:p>
        </p:txBody>
      </p:sp>
      <p:sp>
        <p:nvSpPr>
          <p:cNvPr id="10" name="Google Shape;108;p15">
            <a:extLst>
              <a:ext uri="{FF2B5EF4-FFF2-40B4-BE49-F238E27FC236}">
                <a16:creationId xmlns:a16="http://schemas.microsoft.com/office/drawing/2014/main" id="{788A799F-A7E8-60DC-709C-D9501C81C68E}"/>
              </a:ext>
            </a:extLst>
          </p:cNvPr>
          <p:cNvSpPr/>
          <p:nvPr>
            <p:custDataLst>
              <p:tags r:id="rId5"/>
            </p:custDataLst>
          </p:nvPr>
        </p:nvSpPr>
        <p:spPr>
          <a:xfrm>
            <a:off x="5137386" y="3840395"/>
            <a:ext cx="228600" cy="228600"/>
          </a:xfrm>
          <a:prstGeom prst="ellipse">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r-CA" sz="2400" noProof="0" dirty="0">
              <a:solidFill>
                <a:schemeClr val="lt1"/>
              </a:solidFill>
              <a:ea typeface="Arial"/>
              <a:cs typeface="Arial"/>
              <a:sym typeface="Arial"/>
            </a:endParaRPr>
          </a:p>
        </p:txBody>
      </p:sp>
      <p:sp>
        <p:nvSpPr>
          <p:cNvPr id="11" name="Google Shape;109;p15">
            <a:extLst>
              <a:ext uri="{FF2B5EF4-FFF2-40B4-BE49-F238E27FC236}">
                <a16:creationId xmlns:a16="http://schemas.microsoft.com/office/drawing/2014/main" id="{72D80904-0B39-901C-F648-E3611470FCA5}"/>
              </a:ext>
            </a:extLst>
          </p:cNvPr>
          <p:cNvSpPr/>
          <p:nvPr>
            <p:custDataLst>
              <p:tags r:id="rId6"/>
            </p:custDataLst>
          </p:nvPr>
        </p:nvSpPr>
        <p:spPr>
          <a:xfrm>
            <a:off x="6412974" y="3840395"/>
            <a:ext cx="228600" cy="228600"/>
          </a:xfrm>
          <a:prstGeom prst="ellipse">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r-CA" sz="2400" noProof="0" dirty="0">
              <a:solidFill>
                <a:schemeClr val="lt1"/>
              </a:solidFill>
              <a:ea typeface="Arial"/>
              <a:cs typeface="Arial"/>
              <a:sym typeface="Arial"/>
            </a:endParaRPr>
          </a:p>
        </p:txBody>
      </p:sp>
      <p:sp>
        <p:nvSpPr>
          <p:cNvPr id="12" name="Google Shape;110;p15">
            <a:extLst>
              <a:ext uri="{FF2B5EF4-FFF2-40B4-BE49-F238E27FC236}">
                <a16:creationId xmlns:a16="http://schemas.microsoft.com/office/drawing/2014/main" id="{21ABFAB7-FE40-087A-539B-42BA0F937A93}"/>
              </a:ext>
            </a:extLst>
          </p:cNvPr>
          <p:cNvSpPr/>
          <p:nvPr>
            <p:custDataLst>
              <p:tags r:id="rId7"/>
            </p:custDataLst>
          </p:nvPr>
        </p:nvSpPr>
        <p:spPr>
          <a:xfrm>
            <a:off x="7659606" y="3840395"/>
            <a:ext cx="228600" cy="228600"/>
          </a:xfrm>
          <a:prstGeom prst="ellipse">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r-CA" sz="2400" noProof="0" dirty="0">
              <a:solidFill>
                <a:schemeClr val="lt1"/>
              </a:solidFill>
              <a:ea typeface="Arial"/>
              <a:cs typeface="Arial"/>
              <a:sym typeface="Arial"/>
            </a:endParaRPr>
          </a:p>
        </p:txBody>
      </p:sp>
      <p:sp>
        <p:nvSpPr>
          <p:cNvPr id="13" name="Google Shape;111;p15">
            <a:extLst>
              <a:ext uri="{FF2B5EF4-FFF2-40B4-BE49-F238E27FC236}">
                <a16:creationId xmlns:a16="http://schemas.microsoft.com/office/drawing/2014/main" id="{2C0DE5F2-F194-EEEE-E8AD-0FB3BD4ABBE5}"/>
              </a:ext>
            </a:extLst>
          </p:cNvPr>
          <p:cNvSpPr/>
          <p:nvPr>
            <p:custDataLst>
              <p:tags r:id="rId8"/>
            </p:custDataLst>
          </p:nvPr>
        </p:nvSpPr>
        <p:spPr>
          <a:xfrm>
            <a:off x="8269206" y="3840395"/>
            <a:ext cx="228600" cy="228600"/>
          </a:xfrm>
          <a:prstGeom prst="ellipse">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fr-CA" sz="2400" noProof="0" dirty="0">
              <a:solidFill>
                <a:schemeClr val="lt1"/>
              </a:solidFill>
              <a:ea typeface="Arial"/>
              <a:cs typeface="Arial"/>
              <a:sym typeface="Arial"/>
            </a:endParaRPr>
          </a:p>
        </p:txBody>
      </p:sp>
      <p:sp>
        <p:nvSpPr>
          <p:cNvPr id="14" name="Google Shape;112;p15">
            <a:extLst>
              <a:ext uri="{FF2B5EF4-FFF2-40B4-BE49-F238E27FC236}">
                <a16:creationId xmlns:a16="http://schemas.microsoft.com/office/drawing/2014/main" id="{8217DA22-AA63-CE76-893F-F71E4F2B8D37}"/>
              </a:ext>
            </a:extLst>
          </p:cNvPr>
          <p:cNvSpPr txBox="1"/>
          <p:nvPr>
            <p:custDataLst>
              <p:tags r:id="rId9"/>
            </p:custDataLst>
          </p:nvPr>
        </p:nvSpPr>
        <p:spPr>
          <a:xfrm>
            <a:off x="1844572" y="4448794"/>
            <a:ext cx="2146313"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400" b="1" dirty="0">
                <a:ea typeface="Helvetica Neue"/>
                <a:cs typeface="Arial" panose="020B0604020202020204" pitchFamily="34" charset="0"/>
                <a:sym typeface="Helvetica Neue"/>
              </a:rPr>
              <a:t>20 août 2026</a:t>
            </a:r>
            <a:endParaRPr lang="fr-CA" sz="1400" b="1" noProof="0" dirty="0"/>
          </a:p>
          <a:p>
            <a:pPr marL="0" marR="0" lvl="0" indent="0" algn="l" rtl="0">
              <a:spcBef>
                <a:spcPts val="0"/>
              </a:spcBef>
              <a:spcAft>
                <a:spcPts val="0"/>
              </a:spcAft>
              <a:buNone/>
            </a:pPr>
            <a:r>
              <a:rPr lang="fr-CA" sz="1400" noProof="0" dirty="0">
                <a:ea typeface="Helvetica Neue"/>
                <a:cs typeface="Arial" panose="020B0604020202020204" pitchFamily="34" charset="0"/>
                <a:sym typeface="Helvetica Neue"/>
              </a:rPr>
              <a:t>Début de la compétition</a:t>
            </a:r>
            <a:endParaRPr lang="fr-CA" sz="1400" noProof="0" dirty="0"/>
          </a:p>
        </p:txBody>
      </p:sp>
      <p:sp>
        <p:nvSpPr>
          <p:cNvPr id="15" name="Google Shape;113;p15">
            <a:extLst>
              <a:ext uri="{FF2B5EF4-FFF2-40B4-BE49-F238E27FC236}">
                <a16:creationId xmlns:a16="http://schemas.microsoft.com/office/drawing/2014/main" id="{86B1D567-99A0-F96C-FBDC-3867BE74EBA6}"/>
              </a:ext>
            </a:extLst>
          </p:cNvPr>
          <p:cNvSpPr txBox="1"/>
          <p:nvPr>
            <p:custDataLst>
              <p:tags r:id="rId10"/>
            </p:custDataLst>
          </p:nvPr>
        </p:nvSpPr>
        <p:spPr>
          <a:xfrm>
            <a:off x="8084184" y="4448794"/>
            <a:ext cx="2948436" cy="95406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400" b="1" noProof="0" dirty="0">
                <a:ea typeface="Helvetica Neue"/>
                <a:cs typeface="Arial" panose="020B0604020202020204" pitchFamily="34" charset="0"/>
                <a:sym typeface="Helvetica Neue"/>
              </a:rPr>
              <a:t>Juin 2027</a:t>
            </a:r>
            <a:endParaRPr lang="fr-CA" sz="1400" b="1" noProof="0" dirty="0"/>
          </a:p>
          <a:p>
            <a:pPr marL="0" marR="0" lvl="0" indent="0" algn="l" rtl="0">
              <a:spcBef>
                <a:spcPts val="0"/>
              </a:spcBef>
              <a:spcAft>
                <a:spcPts val="0"/>
              </a:spcAft>
              <a:buNone/>
            </a:pPr>
            <a:r>
              <a:rPr lang="fr-CA" sz="1400" noProof="0" dirty="0">
                <a:ea typeface="Helvetica Neue"/>
                <a:cs typeface="Arial" panose="020B0604020202020204" pitchFamily="34" charset="0"/>
                <a:sym typeface="Helvetica Neue"/>
              </a:rPr>
              <a:t>Les 3 gagnants seront invités à se rendre à </a:t>
            </a:r>
            <a:r>
              <a:rPr lang="fr-CA" sz="1400" noProof="0" dirty="0" err="1">
                <a:ea typeface="Helvetica Neue"/>
                <a:cs typeface="Arial" panose="020B0604020202020204" pitchFamily="34" charset="0"/>
                <a:sym typeface="Helvetica Neue"/>
              </a:rPr>
              <a:t>NeoCon</a:t>
            </a:r>
            <a:r>
              <a:rPr lang="fr-CA" sz="1400" noProof="0" dirty="0">
                <a:ea typeface="Helvetica Neue"/>
                <a:cs typeface="Arial" panose="020B0604020202020204" pitchFamily="34" charset="0"/>
                <a:sym typeface="Helvetica Neue"/>
              </a:rPr>
              <a:t> 2027 avec </a:t>
            </a:r>
            <a:r>
              <a:rPr lang="fr-CA" sz="1400" dirty="0">
                <a:ea typeface="Helvetica Neue"/>
                <a:cs typeface="Arial" panose="020B0604020202020204" pitchFamily="34" charset="0"/>
                <a:sym typeface="Helvetica Neue"/>
              </a:rPr>
              <a:t>Formica Corporation</a:t>
            </a:r>
            <a:endParaRPr lang="fr-CA" sz="1400" noProof="0" dirty="0"/>
          </a:p>
        </p:txBody>
      </p:sp>
      <p:sp>
        <p:nvSpPr>
          <p:cNvPr id="16" name="Google Shape;114;p15">
            <a:extLst>
              <a:ext uri="{FF2B5EF4-FFF2-40B4-BE49-F238E27FC236}">
                <a16:creationId xmlns:a16="http://schemas.microsoft.com/office/drawing/2014/main" id="{2F499D58-F389-546B-E06A-3688A5D72B3B}"/>
              </a:ext>
            </a:extLst>
          </p:cNvPr>
          <p:cNvSpPr txBox="1"/>
          <p:nvPr>
            <p:custDataLst>
              <p:tags r:id="rId11"/>
            </p:custDataLst>
          </p:nvPr>
        </p:nvSpPr>
        <p:spPr>
          <a:xfrm>
            <a:off x="7514855" y="2068784"/>
            <a:ext cx="2731549"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400" b="1" noProof="0" dirty="0">
                <a:ea typeface="Helvetica Neue"/>
                <a:cs typeface="Arial" panose="020B0604020202020204" pitchFamily="34" charset="0"/>
                <a:sym typeface="Helvetica Neue"/>
              </a:rPr>
              <a:t>Semaine </a:t>
            </a:r>
            <a:r>
              <a:rPr lang="fr-CA" sz="1400" b="1" noProof="0">
                <a:ea typeface="Helvetica Neue"/>
                <a:cs typeface="Arial" panose="020B0604020202020204" pitchFamily="34" charset="0"/>
                <a:sym typeface="Helvetica Neue"/>
              </a:rPr>
              <a:t>du 13 </a:t>
            </a:r>
            <a:r>
              <a:rPr lang="fr-CA" sz="1400" b="1" noProof="0" dirty="0">
                <a:ea typeface="Helvetica Neue"/>
                <a:cs typeface="Arial" panose="020B0604020202020204" pitchFamily="34" charset="0"/>
                <a:sym typeface="Helvetica Neue"/>
              </a:rPr>
              <a:t>mai 2027</a:t>
            </a:r>
            <a:endParaRPr lang="fr-CA" sz="1400" b="1" noProof="0" dirty="0"/>
          </a:p>
          <a:p>
            <a:pPr marL="0" marR="0" lvl="0" indent="0" algn="l" rtl="0">
              <a:spcBef>
                <a:spcPts val="0"/>
              </a:spcBef>
              <a:spcAft>
                <a:spcPts val="0"/>
              </a:spcAft>
              <a:buNone/>
            </a:pPr>
            <a:r>
              <a:rPr lang="fr-CA" sz="1400" noProof="0" dirty="0">
                <a:cs typeface="Arial" panose="020B0604020202020204" pitchFamily="34" charset="0"/>
                <a:sym typeface="Helvetica Neue"/>
              </a:rPr>
              <a:t>Annonce publique des gagnants</a:t>
            </a:r>
            <a:endParaRPr lang="fr-CA" sz="1400" noProof="0" dirty="0"/>
          </a:p>
        </p:txBody>
      </p:sp>
      <p:sp>
        <p:nvSpPr>
          <p:cNvPr id="17" name="Google Shape;115;p15">
            <a:extLst>
              <a:ext uri="{FF2B5EF4-FFF2-40B4-BE49-F238E27FC236}">
                <a16:creationId xmlns:a16="http://schemas.microsoft.com/office/drawing/2014/main" id="{E95C0DAD-4091-3187-85D8-76485C39098B}"/>
              </a:ext>
            </a:extLst>
          </p:cNvPr>
          <p:cNvSpPr txBox="1"/>
          <p:nvPr>
            <p:custDataLst>
              <p:tags r:id="rId12"/>
            </p:custDataLst>
          </p:nvPr>
        </p:nvSpPr>
        <p:spPr>
          <a:xfrm>
            <a:off x="6169956" y="4432976"/>
            <a:ext cx="1965900" cy="95406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400" b="1" noProof="0" dirty="0">
                <a:ea typeface="Helvetica Neue"/>
                <a:cs typeface="Arial" panose="020B0604020202020204" pitchFamily="34" charset="0"/>
                <a:sym typeface="Helvetica Neue"/>
              </a:rPr>
              <a:t>Mi-avril 2027</a:t>
            </a:r>
            <a:endParaRPr lang="fr-CA" sz="1400" b="1" noProof="0" dirty="0"/>
          </a:p>
          <a:p>
            <a:pPr marL="0" marR="0" lvl="0" indent="0" algn="l" rtl="0">
              <a:spcBef>
                <a:spcPts val="0"/>
              </a:spcBef>
              <a:spcAft>
                <a:spcPts val="0"/>
              </a:spcAft>
              <a:buNone/>
            </a:pPr>
            <a:r>
              <a:rPr lang="fr-CA" sz="1400" noProof="0" dirty="0">
                <a:ea typeface="Helvetica Neue"/>
                <a:cs typeface="Arial" panose="020B0604020202020204" pitchFamily="34" charset="0"/>
                <a:sym typeface="Helvetica Neue"/>
              </a:rPr>
              <a:t>Les finalistes et gagnants seront contactés</a:t>
            </a:r>
            <a:endParaRPr lang="fr-CA" sz="1400" noProof="0" dirty="0"/>
          </a:p>
        </p:txBody>
      </p:sp>
      <p:sp>
        <p:nvSpPr>
          <p:cNvPr id="18" name="Google Shape;116;p15">
            <a:extLst>
              <a:ext uri="{FF2B5EF4-FFF2-40B4-BE49-F238E27FC236}">
                <a16:creationId xmlns:a16="http://schemas.microsoft.com/office/drawing/2014/main" id="{B48D5BB9-5885-6BA4-5D97-BFE7FEB21DA6}"/>
              </a:ext>
            </a:extLst>
          </p:cNvPr>
          <p:cNvSpPr txBox="1"/>
          <p:nvPr>
            <p:custDataLst>
              <p:tags r:id="rId13"/>
            </p:custDataLst>
          </p:nvPr>
        </p:nvSpPr>
        <p:spPr>
          <a:xfrm>
            <a:off x="4982730" y="2253465"/>
            <a:ext cx="1965960"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400" b="1" noProof="0" dirty="0">
                <a:ea typeface="Helvetica Neue"/>
                <a:cs typeface="Arial" panose="020B0604020202020204" pitchFamily="34" charset="0"/>
                <a:sym typeface="Helvetica Neue"/>
              </a:rPr>
              <a:t>19 février 2027</a:t>
            </a:r>
            <a:endParaRPr lang="fr-CA" sz="1400" b="1" noProof="0" dirty="0"/>
          </a:p>
          <a:p>
            <a:pPr marL="0" marR="0" lvl="0" indent="0" algn="l" rtl="0">
              <a:spcBef>
                <a:spcPts val="0"/>
              </a:spcBef>
              <a:spcAft>
                <a:spcPts val="0"/>
              </a:spcAft>
              <a:buNone/>
            </a:pPr>
            <a:r>
              <a:rPr lang="fr-CA" sz="1400" noProof="0" dirty="0">
                <a:ea typeface="Helvetica Neue"/>
                <a:cs typeface="Arial" panose="020B0604020202020204" pitchFamily="34" charset="0"/>
                <a:sym typeface="Helvetica Neue"/>
              </a:rPr>
              <a:t>Fin de la compétition</a:t>
            </a:r>
            <a:endParaRPr lang="fr-CA" sz="1400" noProof="0" dirty="0"/>
          </a:p>
        </p:txBody>
      </p:sp>
      <p:cxnSp>
        <p:nvCxnSpPr>
          <p:cNvPr id="19" name="Google Shape;117;p15">
            <a:extLst>
              <a:ext uri="{FF2B5EF4-FFF2-40B4-BE49-F238E27FC236}">
                <a16:creationId xmlns:a16="http://schemas.microsoft.com/office/drawing/2014/main" id="{98655B86-39CA-B0AE-D0A8-0EEE729FF4FA}"/>
              </a:ext>
            </a:extLst>
          </p:cNvPr>
          <p:cNvCxnSpPr/>
          <p:nvPr>
            <p:custDataLst>
              <p:tags r:id="rId14"/>
            </p:custDataLst>
          </p:nvPr>
        </p:nvCxnSpPr>
        <p:spPr>
          <a:xfrm>
            <a:off x="5251686" y="2773595"/>
            <a:ext cx="0" cy="1066800"/>
          </a:xfrm>
          <a:prstGeom prst="straightConnector1">
            <a:avLst/>
          </a:prstGeom>
          <a:noFill/>
          <a:ln w="19050" cap="flat" cmpd="sng">
            <a:solidFill>
              <a:schemeClr val="dk1"/>
            </a:solidFill>
            <a:prstDash val="solid"/>
            <a:round/>
            <a:headEnd type="none" w="sm" len="sm"/>
            <a:tailEnd type="none" w="sm" len="sm"/>
          </a:ln>
        </p:spPr>
      </p:cxnSp>
      <p:cxnSp>
        <p:nvCxnSpPr>
          <p:cNvPr id="20" name="Google Shape;118;p15">
            <a:extLst>
              <a:ext uri="{FF2B5EF4-FFF2-40B4-BE49-F238E27FC236}">
                <a16:creationId xmlns:a16="http://schemas.microsoft.com/office/drawing/2014/main" id="{8E65E93D-255F-BC3B-0D07-46F1E3C3782B}"/>
              </a:ext>
            </a:extLst>
          </p:cNvPr>
          <p:cNvCxnSpPr/>
          <p:nvPr>
            <p:custDataLst>
              <p:tags r:id="rId15"/>
            </p:custDataLst>
          </p:nvPr>
        </p:nvCxnSpPr>
        <p:spPr>
          <a:xfrm>
            <a:off x="7773906" y="2773595"/>
            <a:ext cx="0" cy="1066800"/>
          </a:xfrm>
          <a:prstGeom prst="straightConnector1">
            <a:avLst/>
          </a:prstGeom>
          <a:noFill/>
          <a:ln w="19050" cap="flat" cmpd="sng">
            <a:solidFill>
              <a:schemeClr val="dk1"/>
            </a:solidFill>
            <a:prstDash val="solid"/>
            <a:round/>
            <a:headEnd type="none" w="sm" len="sm"/>
            <a:tailEnd type="none" w="sm" len="sm"/>
          </a:ln>
        </p:spPr>
      </p:cxnSp>
      <p:cxnSp>
        <p:nvCxnSpPr>
          <p:cNvPr id="21" name="Google Shape;119;p15">
            <a:extLst>
              <a:ext uri="{FF2B5EF4-FFF2-40B4-BE49-F238E27FC236}">
                <a16:creationId xmlns:a16="http://schemas.microsoft.com/office/drawing/2014/main" id="{4C75819E-F139-1B8D-9C8B-C506E2793B6F}"/>
              </a:ext>
            </a:extLst>
          </p:cNvPr>
          <p:cNvCxnSpPr/>
          <p:nvPr>
            <p:custDataLst>
              <p:tags r:id="rId16"/>
            </p:custDataLst>
          </p:nvPr>
        </p:nvCxnSpPr>
        <p:spPr>
          <a:xfrm>
            <a:off x="2137900" y="4041075"/>
            <a:ext cx="0" cy="418279"/>
          </a:xfrm>
          <a:prstGeom prst="straightConnector1">
            <a:avLst/>
          </a:prstGeom>
          <a:noFill/>
          <a:ln w="19050" cap="flat" cmpd="sng">
            <a:solidFill>
              <a:schemeClr val="dk1"/>
            </a:solidFill>
            <a:prstDash val="solid"/>
            <a:round/>
            <a:headEnd type="none" w="sm" len="sm"/>
            <a:tailEnd type="none" w="sm" len="sm"/>
          </a:ln>
        </p:spPr>
      </p:cxnSp>
      <p:cxnSp>
        <p:nvCxnSpPr>
          <p:cNvPr id="22" name="Google Shape;120;p15">
            <a:extLst>
              <a:ext uri="{FF2B5EF4-FFF2-40B4-BE49-F238E27FC236}">
                <a16:creationId xmlns:a16="http://schemas.microsoft.com/office/drawing/2014/main" id="{CDB47D9B-AEBC-CDC5-810C-7D7B0187C91B}"/>
              </a:ext>
            </a:extLst>
          </p:cNvPr>
          <p:cNvCxnSpPr/>
          <p:nvPr>
            <p:custDataLst>
              <p:tags r:id="rId17"/>
            </p:custDataLst>
          </p:nvPr>
        </p:nvCxnSpPr>
        <p:spPr>
          <a:xfrm>
            <a:off x="6521214" y="4041075"/>
            <a:ext cx="0" cy="418279"/>
          </a:xfrm>
          <a:prstGeom prst="straightConnector1">
            <a:avLst/>
          </a:prstGeom>
          <a:noFill/>
          <a:ln w="19050" cap="flat" cmpd="sng">
            <a:solidFill>
              <a:schemeClr val="dk1"/>
            </a:solidFill>
            <a:prstDash val="solid"/>
            <a:round/>
            <a:headEnd type="none" w="sm" len="sm"/>
            <a:tailEnd type="none" w="sm" len="sm"/>
          </a:ln>
        </p:spPr>
      </p:cxnSp>
      <p:cxnSp>
        <p:nvCxnSpPr>
          <p:cNvPr id="23" name="Google Shape;121;p15">
            <a:extLst>
              <a:ext uri="{FF2B5EF4-FFF2-40B4-BE49-F238E27FC236}">
                <a16:creationId xmlns:a16="http://schemas.microsoft.com/office/drawing/2014/main" id="{A1E7F2D5-0E96-0695-F3CF-9BD944337A21}"/>
              </a:ext>
            </a:extLst>
          </p:cNvPr>
          <p:cNvCxnSpPr/>
          <p:nvPr>
            <p:custDataLst>
              <p:tags r:id="rId18"/>
            </p:custDataLst>
          </p:nvPr>
        </p:nvCxnSpPr>
        <p:spPr>
          <a:xfrm>
            <a:off x="8383506" y="4041075"/>
            <a:ext cx="0" cy="418279"/>
          </a:xfrm>
          <a:prstGeom prst="straightConnector1">
            <a:avLst/>
          </a:prstGeom>
          <a:noFill/>
          <a:ln w="19050" cap="flat" cmpd="sng">
            <a:solidFill>
              <a:schemeClr val="dk1"/>
            </a:solidFill>
            <a:prstDash val="solid"/>
            <a:round/>
            <a:headEnd type="none" w="sm" len="sm"/>
            <a:tailEnd type="none" w="sm" len="sm"/>
          </a:ln>
        </p:spPr>
      </p:cxnSp>
      <p:sp>
        <p:nvSpPr>
          <p:cNvPr id="2" name="TextBox 1">
            <a:extLst>
              <a:ext uri="{FF2B5EF4-FFF2-40B4-BE49-F238E27FC236}">
                <a16:creationId xmlns:a16="http://schemas.microsoft.com/office/drawing/2014/main" id="{FF81C76E-D13A-2D1D-3A8F-D1F12D7E651A}"/>
              </a:ext>
            </a:extLst>
          </p:cNvPr>
          <p:cNvSpPr txBox="1"/>
          <p:nvPr>
            <p:custDataLst>
              <p:tags r:id="rId19"/>
            </p:custDataLst>
          </p:nvPr>
        </p:nvSpPr>
        <p:spPr>
          <a:xfrm>
            <a:off x="11788346" y="86497"/>
            <a:ext cx="284052" cy="307777"/>
          </a:xfrm>
          <a:prstGeom prst="rect">
            <a:avLst/>
          </a:prstGeom>
          <a:noFill/>
        </p:spPr>
        <p:txBody>
          <a:bodyPr wrap="none" rtlCol="0">
            <a:spAutoFit/>
          </a:bodyPr>
          <a:lstStyle/>
          <a:p>
            <a:r>
              <a:rPr lang="fr-CA" sz="1400" noProof="0" dirty="0"/>
              <a:t>4</a:t>
            </a:r>
          </a:p>
        </p:txBody>
      </p:sp>
    </p:spTree>
    <p:extLst>
      <p:ext uri="{BB962C8B-B14F-4D97-AF65-F5344CB8AC3E}">
        <p14:creationId xmlns:p14="http://schemas.microsoft.com/office/powerpoint/2010/main" val="2279175043"/>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B39D92BB-89D1-260B-C49B-B7849553546F}"/>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418E8669-CA23-D480-7EBD-A1B0DD86900F}"/>
              </a:ext>
            </a:extLst>
          </p:cNvPr>
          <p:cNvSpPr/>
          <p:nvPr>
            <p:custDataLst>
              <p:tags r:id="rId1"/>
            </p:custDataLst>
          </p:nvPr>
        </p:nvSpPr>
        <p:spPr>
          <a:xfrm>
            <a:off x="436630" y="540435"/>
            <a:ext cx="6984895" cy="746125"/>
          </a:xfrm>
          <a:prstGeom prst="rect">
            <a:avLst/>
          </a:prstGeom>
          <a:noFill/>
          <a:ln>
            <a:noFill/>
          </a:ln>
        </p:spPr>
        <p:txBody>
          <a:bodyPr spcFirstLastPara="1" wrap="square" lIns="91425" tIns="45700" rIns="91425" bIns="45700" anchor="t" anchorCtr="0">
            <a:noAutofit/>
          </a:bodyPr>
          <a:lstStyle/>
          <a:p>
            <a:r>
              <a:rPr lang="en-US" sz="4000" dirty="0" err="1">
                <a:ea typeface="Helvetica Neue"/>
                <a:cs typeface="Arial" panose="020B0604020202020204" pitchFamily="34" charset="0"/>
                <a:sym typeface="Helvetica Neue"/>
              </a:rPr>
              <a:t>Thème</a:t>
            </a:r>
            <a:r>
              <a:rPr lang="en-US" sz="4000" dirty="0">
                <a:ea typeface="Helvetica Neue"/>
                <a:cs typeface="Arial" panose="020B0604020202020204" pitchFamily="34" charset="0"/>
                <a:sym typeface="Helvetica Neue"/>
              </a:rPr>
              <a:t> : la couleur au </a:t>
            </a:r>
            <a:r>
              <a:rPr lang="en-US" sz="4000" dirty="0" err="1">
                <a:ea typeface="Helvetica Neue"/>
                <a:cs typeface="Arial" panose="020B0604020202020204" pitchFamily="34" charset="0"/>
                <a:sym typeface="Helvetica Neue"/>
              </a:rPr>
              <a:t>centre</a:t>
            </a:r>
            <a:r>
              <a:rPr lang="en-US" sz="4000" dirty="0">
                <a:ea typeface="Helvetica Neue"/>
                <a:cs typeface="Arial" panose="020B0604020202020204" pitchFamily="34" charset="0"/>
                <a:sym typeface="Helvetica Neue"/>
              </a:rPr>
              <a:t> du design</a:t>
            </a:r>
            <a:endParaRPr dirty="0"/>
          </a:p>
          <a:p>
            <a:endParaRPr dirty="0">
              <a:ea typeface="Helvetica Neue"/>
              <a:cs typeface="Arial" panose="020B0604020202020204" pitchFamily="34" charset="0"/>
              <a:sym typeface="Helvetica Neue"/>
            </a:endParaRPr>
          </a:p>
          <a:p>
            <a:endParaRPr lang="en-US" b="1" dirty="0"/>
          </a:p>
          <a:p>
            <a:r>
              <a:rPr lang="fr-FR" sz="1600" dirty="0"/>
              <a:t>La couleur s'impose de plus en plus comme une stratégie et un principe de design déterminants, plutôt qu’une simple touche décorative. C'est pourquoi cette année, Formica Corporation invite les étudiants à mettre la couleur à l'honneur en tant qu'élément central de leur création — qu'il s'agisse de teintes vives et saturées ou de combinaisons de couleurs inattendues, en relief et superposées — et à explorer la manière dont la couleur peut façonner l'expérience utilisateur.</a:t>
            </a:r>
          </a:p>
          <a:p>
            <a:endParaRPr lang="fr-FR" dirty="0"/>
          </a:p>
          <a:p>
            <a:r>
              <a:rPr lang="fr-FR" sz="1600" dirty="0"/>
              <a:t>Les créations doivent être conçues pour une utilisation intérieure, dans un environnement résidentiel ou commercial, et doivent intégrer au moins trois produits de marque Formica</a:t>
            </a:r>
            <a:r>
              <a:rPr lang="fr-FR" sz="1600" baseline="30000" dirty="0"/>
              <a:t>®</a:t>
            </a:r>
            <a:r>
              <a:rPr lang="fr-FR" sz="1600" dirty="0"/>
              <a:t>* ou FENIX</a:t>
            </a:r>
            <a:r>
              <a:rPr lang="fr-FR" sz="1600" baseline="30000" dirty="0"/>
              <a:t>®</a:t>
            </a:r>
            <a:r>
              <a:rPr lang="fr-FR" sz="1600" dirty="0"/>
              <a:t>.</a:t>
            </a:r>
          </a:p>
          <a:p>
            <a:endParaRPr lang="en-US" sz="1600" dirty="0">
              <a:ea typeface="Helvetica Neue"/>
              <a:cs typeface="Arial" panose="020B0604020202020204" pitchFamily="34" charset="0"/>
              <a:sym typeface="Helvetica Neue"/>
            </a:endParaRPr>
          </a:p>
          <a:p>
            <a:r>
              <a:rPr lang="en-US" sz="1400" i="1" dirty="0"/>
              <a:t>*</a:t>
            </a:r>
            <a:r>
              <a:rPr lang="fr-FR" sz="1400" i="1" dirty="0"/>
              <a:t> Ceci inclut les produits faisant partie de la gamme de solutions de revêtement de marque Formica</a:t>
            </a:r>
            <a:r>
              <a:rPr lang="fr-FR" sz="1400" i="1" baseline="30000" dirty="0"/>
              <a:t>®</a:t>
            </a:r>
            <a:r>
              <a:rPr lang="fr-FR" sz="1400" i="1" dirty="0"/>
              <a:t>, tels que les stratifiés métalliques Homapal</a:t>
            </a:r>
            <a:r>
              <a:rPr lang="fr-FR" sz="1400" i="1" baseline="30000" dirty="0"/>
              <a:t>®</a:t>
            </a:r>
            <a:r>
              <a:rPr lang="fr-FR" sz="1400" i="1" dirty="0"/>
              <a:t>, la surface solide Everform</a:t>
            </a:r>
            <a:r>
              <a:rPr lang="fr-FR" sz="1400" i="1" baseline="30000" dirty="0"/>
              <a:t>®</a:t>
            </a:r>
            <a:r>
              <a:rPr lang="fr-FR" sz="1400" i="1" dirty="0"/>
              <a:t> et </a:t>
            </a:r>
            <a:r>
              <a:rPr lang="fr-FR" sz="1400" i="1" dirty="0" err="1"/>
              <a:t>InDepth</a:t>
            </a:r>
            <a:r>
              <a:rPr lang="fr-FR" sz="1400" i="1" dirty="0"/>
              <a:t> </a:t>
            </a:r>
            <a:r>
              <a:rPr lang="fr-FR" sz="1400" i="1" dirty="0" err="1"/>
              <a:t>Surfacing</a:t>
            </a:r>
            <a:r>
              <a:rPr lang="fr-FR" sz="1400" i="1" dirty="0"/>
              <a:t>™ (voir les pages 18 à 37 pour découvrir d'autres collections de produits et obtenir plus d'informations). Toute combinaison de ces produits est prise en compte dans le minimum requis de trois produits.</a:t>
            </a:r>
            <a:endParaRPr lang="en-US" sz="1500" i="1" dirty="0">
              <a:ea typeface="Helvetica Neue"/>
              <a:cs typeface="Arial" panose="020B0604020202020204" pitchFamily="34" charset="0"/>
              <a:sym typeface="Helvetica Neue"/>
            </a:endParaRPr>
          </a:p>
        </p:txBody>
      </p:sp>
      <p:sp>
        <p:nvSpPr>
          <p:cNvPr id="128" name="Google Shape;128;p16">
            <a:extLst>
              <a:ext uri="{FF2B5EF4-FFF2-40B4-BE49-F238E27FC236}">
                <a16:creationId xmlns:a16="http://schemas.microsoft.com/office/drawing/2014/main" id="{24AD46B7-A0CF-945A-49E0-41A8C6A73DEE}"/>
              </a:ext>
            </a:extLst>
          </p:cNvPr>
          <p:cNvSpPr txBox="1"/>
          <p:nvPr>
            <p:custDataLst>
              <p:tags r:id="rId2"/>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E5DA1A1F-A951-8242-847E-B9DA11CFA8D3}"/>
              </a:ext>
            </a:extLst>
          </p:cNvPr>
          <p:cNvPicPr>
            <a:picLocks noChangeAspect="1"/>
          </p:cNvPicPr>
          <p:nvPr>
            <p:custDataLst>
              <p:tags r:id="rId3"/>
            </p:custDataLst>
          </p:nvPr>
        </p:nvPicPr>
        <p:blipFill>
          <a:blip r:embed="rId7">
            <a:extLst>
              <a:ext uri="{28A0092B-C50C-407E-A947-70E740481C1C}">
                <a14:useLocalDpi xmlns:a14="http://schemas.microsoft.com/office/drawing/2010/main" val="0"/>
              </a:ext>
            </a:extLst>
          </a:blip>
          <a:srcRect/>
          <a:stretch/>
        </p:blipFill>
        <p:spPr>
          <a:xfrm>
            <a:off x="8031615" y="748452"/>
            <a:ext cx="3447514" cy="5173883"/>
          </a:xfrm>
          <a:prstGeom prst="rect">
            <a:avLst/>
          </a:prstGeom>
        </p:spPr>
      </p:pic>
      <p:sp>
        <p:nvSpPr>
          <p:cNvPr id="5" name="TextBox 4">
            <a:extLst>
              <a:ext uri="{FF2B5EF4-FFF2-40B4-BE49-F238E27FC236}">
                <a16:creationId xmlns:a16="http://schemas.microsoft.com/office/drawing/2014/main" id="{ED2B0863-02C6-FF5D-F268-1216D0A14B67}"/>
              </a:ext>
            </a:extLst>
          </p:cNvPr>
          <p:cNvSpPr txBox="1"/>
          <p:nvPr>
            <p:custDataLst>
              <p:tags r:id="rId4"/>
            </p:custDataLst>
          </p:nvPr>
        </p:nvSpPr>
        <p:spPr>
          <a:xfrm>
            <a:off x="11788346" y="86497"/>
            <a:ext cx="284052" cy="307777"/>
          </a:xfrm>
          <a:prstGeom prst="rect">
            <a:avLst/>
          </a:prstGeom>
          <a:noFill/>
        </p:spPr>
        <p:txBody>
          <a:bodyPr wrap="none" rtlCol="0">
            <a:spAutoFit/>
          </a:bodyPr>
          <a:lstStyle/>
          <a:p>
            <a:r>
              <a:rPr lang="en-US" sz="1400" dirty="0"/>
              <a:t>5</a:t>
            </a:r>
          </a:p>
        </p:txBody>
      </p:sp>
    </p:spTree>
    <p:extLst>
      <p:ext uri="{BB962C8B-B14F-4D97-AF65-F5344CB8AC3E}">
        <p14:creationId xmlns:p14="http://schemas.microsoft.com/office/powerpoint/2010/main" val="3511565713"/>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F9743865-79F5-8C04-BAE5-58813A9B7C26}"/>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670E7C16-E660-55E6-7853-B99995E853FE}"/>
              </a:ext>
            </a:extLst>
          </p:cNvPr>
          <p:cNvSpPr/>
          <p:nvPr>
            <p:custDataLst>
              <p:tags r:id="rId1"/>
            </p:custDataLst>
          </p:nvPr>
        </p:nvSpPr>
        <p:spPr>
          <a:xfrm>
            <a:off x="436630" y="540435"/>
            <a:ext cx="5887258" cy="746125"/>
          </a:xfrm>
          <a:prstGeom prst="rect">
            <a:avLst/>
          </a:prstGeom>
          <a:noFill/>
          <a:ln>
            <a:noFill/>
          </a:ln>
        </p:spPr>
        <p:txBody>
          <a:bodyPr spcFirstLastPara="1" wrap="square" lIns="91425" tIns="45700" rIns="91425" bIns="45700" anchor="t" anchorCtr="0">
            <a:noAutofit/>
          </a:bodyPr>
          <a:lstStyle/>
          <a:p>
            <a:r>
              <a:rPr lang="fr-CA" sz="4000" noProof="0" dirty="0">
                <a:ea typeface="Helvetica Neue"/>
                <a:cs typeface="Arial" panose="020B0604020202020204" pitchFamily="34" charset="0"/>
                <a:sym typeface="Helvetica Neue"/>
              </a:rPr>
              <a:t>Admissibilité</a:t>
            </a:r>
            <a:endParaRPr lang="fr-CA" noProof="0" dirty="0">
              <a:ea typeface="Helvetica Neue"/>
              <a:cs typeface="Arial" panose="020B0604020202020204" pitchFamily="34" charset="0"/>
              <a:sym typeface="Helvetica Neue"/>
            </a:endParaRPr>
          </a:p>
          <a:p>
            <a:endParaRPr lang="fr-CA" b="1" noProof="0" dirty="0"/>
          </a:p>
          <a:p>
            <a:r>
              <a:rPr lang="fr-CA" sz="1600" noProof="0" dirty="0">
                <a:ea typeface="Helvetica Neue"/>
                <a:cs typeface="Arial" panose="020B0604020202020204" pitchFamily="34" charset="0"/>
                <a:sym typeface="Helvetica Neue"/>
              </a:rPr>
              <a:t>La compétition Innovation Étudiante FORM 2027 est ouverte aux étudiants âgés de 18 ans et plus étant des résidents permanents légaux des États-Unis, du District de Columbia, du Canada et du Mexique, </a:t>
            </a:r>
            <a:r>
              <a:rPr lang="fr-FR" sz="1600" dirty="0">
                <a:ea typeface="Helvetica Neue"/>
                <a:cs typeface="Arial" panose="020B0604020202020204" pitchFamily="34" charset="0"/>
                <a:sym typeface="Helvetica Neue"/>
              </a:rPr>
              <a:t>ou qui sont des étudiants internationaux inscrits à temps plein dans des universités situées dans ces régions.</a:t>
            </a:r>
            <a:endParaRPr lang="fr-CA" sz="1600" noProof="0" dirty="0">
              <a:ea typeface="Helvetica Neue"/>
              <a:cs typeface="Arial" panose="020B0604020202020204" pitchFamily="34" charset="0"/>
              <a:sym typeface="Helvetica Neue"/>
            </a:endParaRPr>
          </a:p>
          <a:p>
            <a:endParaRPr lang="fr-CA" sz="1600" noProof="0" dirty="0">
              <a:ea typeface="Helvetica Neue"/>
              <a:cs typeface="Arial" panose="020B0604020202020204" pitchFamily="34" charset="0"/>
              <a:sym typeface="Helvetica Neue"/>
            </a:endParaRPr>
          </a:p>
          <a:p>
            <a:r>
              <a:rPr lang="fr-CA" sz="1600" noProof="0" dirty="0">
                <a:ea typeface="Helvetica Neue"/>
                <a:cs typeface="Arial" panose="020B0604020202020204" pitchFamily="34" charset="0"/>
                <a:sym typeface="Helvetica Neue"/>
              </a:rPr>
              <a:t>La compétition n’est pas ouverte aux étudiants qui sont actuellement employés en tant que designer professionnel, à l’exception des stagiaires.</a:t>
            </a:r>
          </a:p>
          <a:p>
            <a:endParaRPr lang="fr-CA" sz="1600" noProof="0" dirty="0">
              <a:ea typeface="Helvetica Neue"/>
              <a:cs typeface="Arial" panose="020B0604020202020204" pitchFamily="34" charset="0"/>
              <a:sym typeface="Helvetica Neue"/>
            </a:endParaRPr>
          </a:p>
          <a:p>
            <a:r>
              <a:rPr lang="fr-CA" sz="1600" noProof="0" dirty="0">
                <a:ea typeface="Helvetica Neue"/>
                <a:cs typeface="Arial" panose="020B0604020202020204" pitchFamily="34" charset="0"/>
                <a:sym typeface="Helvetica Neue"/>
              </a:rPr>
              <a:t>Vous pouvez participer seul ou en équipe de deux personnes au maximum. Si vous participez en équipe, les deux membres doivent répondre aux critères d’admissibilité du concours. Les équipes gagnantes devront se partager les prix.</a:t>
            </a:r>
          </a:p>
          <a:p>
            <a:endParaRPr lang="fr-CA" sz="1600" noProof="0" dirty="0">
              <a:ea typeface="Helvetica Neue"/>
              <a:cs typeface="Arial" panose="020B0604020202020204" pitchFamily="34" charset="0"/>
              <a:sym typeface="Helvetica Neue"/>
            </a:endParaRPr>
          </a:p>
          <a:p>
            <a:r>
              <a:rPr lang="fr-CA" sz="1600" b="1" noProof="0" dirty="0">
                <a:solidFill>
                  <a:srgbClr val="FF0000"/>
                </a:solidFill>
                <a:ea typeface="Helvetica Neue"/>
                <a:cs typeface="Arial" panose="020B0604020202020204" pitchFamily="34" charset="0"/>
                <a:sym typeface="Helvetica Neue"/>
              </a:rPr>
              <a:t>Veuillez consulter l’ensemble des critères d’admissibilité dans les règlements de la compétition, </a:t>
            </a:r>
            <a:r>
              <a:rPr lang="fr-CA" sz="1600" noProof="0" dirty="0">
                <a:solidFill>
                  <a:srgbClr val="FF0000"/>
                </a:solidFill>
                <a:ea typeface="Helvetica Neue"/>
                <a:cs typeface="Arial" panose="020B0604020202020204" pitchFamily="34" charset="0"/>
                <a:sym typeface="Helvetica Neue"/>
              </a:rPr>
              <a:t>disponible en téléchargement sur </a:t>
            </a:r>
            <a:r>
              <a:rPr lang="fr-CA" sz="1600" noProof="0" dirty="0">
                <a:solidFill>
                  <a:srgbClr val="FF0000"/>
                </a:solidFill>
                <a:ea typeface="Helvetica Neue"/>
                <a:cs typeface="Arial" panose="020B0604020202020204" pitchFamily="34" charset="0"/>
                <a:sym typeface="Helvetica Neue"/>
                <a:hlinkClick r:id="rId8">
                  <a:extLst>
                    <a:ext uri="{A12FA001-AC4F-418D-AE19-62706E023703}">
                      <ahyp:hlinkClr xmlns:ahyp="http://schemas.microsoft.com/office/drawing/2018/hyperlinkcolor" val="tx"/>
                    </a:ext>
                  </a:extLst>
                </a:hlinkClick>
              </a:rPr>
              <a:t>www.formica.com/CompetitionEtudiante</a:t>
            </a:r>
            <a:r>
              <a:rPr lang="fr-CA" sz="1600" noProof="0" dirty="0">
                <a:solidFill>
                  <a:srgbClr val="FF0000"/>
                </a:solidFill>
                <a:ea typeface="Helvetica Neue"/>
                <a:cs typeface="Arial" panose="020B0604020202020204" pitchFamily="34" charset="0"/>
                <a:sym typeface="Helvetica Neue"/>
              </a:rPr>
              <a:t>   </a:t>
            </a:r>
          </a:p>
        </p:txBody>
      </p:sp>
      <p:sp>
        <p:nvSpPr>
          <p:cNvPr id="128" name="Google Shape;128;p16">
            <a:extLst>
              <a:ext uri="{FF2B5EF4-FFF2-40B4-BE49-F238E27FC236}">
                <a16:creationId xmlns:a16="http://schemas.microsoft.com/office/drawing/2014/main" id="{2FAEBAAF-52C2-9873-4D04-417AA5566812}"/>
              </a:ext>
            </a:extLst>
          </p:cNvPr>
          <p:cNvSpPr txBox="1"/>
          <p:nvPr>
            <p:custDataLst>
              <p:tags r:id="rId2"/>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129" name="Google Shape;129;p16">
            <a:extLst>
              <a:ext uri="{FF2B5EF4-FFF2-40B4-BE49-F238E27FC236}">
                <a16:creationId xmlns:a16="http://schemas.microsoft.com/office/drawing/2014/main" id="{256CD82F-F034-A8B8-8A55-01AD5A0C7024}"/>
              </a:ext>
            </a:extLst>
          </p:cNvPr>
          <p:cNvSpPr txBox="1"/>
          <p:nvPr>
            <p:custDataLst>
              <p:tags r:id="rId3"/>
            </p:custDataLst>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pic>
        <p:nvPicPr>
          <p:cNvPr id="5" name="Picture 4" descr="A coffee cup and other office supplies&#10;&#10;AI-generated content may be incorrect.">
            <a:extLst>
              <a:ext uri="{FF2B5EF4-FFF2-40B4-BE49-F238E27FC236}">
                <a16:creationId xmlns:a16="http://schemas.microsoft.com/office/drawing/2014/main" id="{BE4A039C-9B07-835D-0D62-9377431E2D91}"/>
              </a:ext>
            </a:extLst>
          </p:cNvPr>
          <p:cNvPicPr>
            <a:picLocks noChangeAspect="1"/>
          </p:cNvPicPr>
          <p:nvPr>
            <p:custDataLst>
              <p:tags r:id="rId4"/>
            </p:custDataLst>
          </p:nvPr>
        </p:nvPicPr>
        <p:blipFill>
          <a:blip r:embed="rId9">
            <a:extLst>
              <a:ext uri="{28A0092B-C50C-407E-A947-70E740481C1C}">
                <a14:useLocalDpi xmlns:a14="http://schemas.microsoft.com/office/drawing/2010/main" val="0"/>
              </a:ext>
            </a:extLst>
          </a:blip>
          <a:srcRect r="30463"/>
          <a:stretch>
            <a:fillRect/>
          </a:stretch>
        </p:blipFill>
        <p:spPr>
          <a:xfrm>
            <a:off x="6595873" y="877185"/>
            <a:ext cx="5326062" cy="5103629"/>
          </a:xfrm>
          <a:prstGeom prst="rect">
            <a:avLst/>
          </a:prstGeom>
        </p:spPr>
      </p:pic>
      <p:sp>
        <p:nvSpPr>
          <p:cNvPr id="7" name="TextBox 6">
            <a:extLst>
              <a:ext uri="{FF2B5EF4-FFF2-40B4-BE49-F238E27FC236}">
                <a16:creationId xmlns:a16="http://schemas.microsoft.com/office/drawing/2014/main" id="{7587B996-F615-7CB6-093F-FDE6D6AD0DB5}"/>
              </a:ext>
            </a:extLst>
          </p:cNvPr>
          <p:cNvSpPr txBox="1"/>
          <p:nvPr>
            <p:custDataLst>
              <p:tags r:id="rId5"/>
            </p:custDataLst>
          </p:nvPr>
        </p:nvSpPr>
        <p:spPr>
          <a:xfrm>
            <a:off x="11788346" y="86497"/>
            <a:ext cx="284052" cy="307777"/>
          </a:xfrm>
          <a:prstGeom prst="rect">
            <a:avLst/>
          </a:prstGeom>
          <a:noFill/>
        </p:spPr>
        <p:txBody>
          <a:bodyPr wrap="none" rtlCol="0">
            <a:spAutoFit/>
          </a:bodyPr>
          <a:lstStyle/>
          <a:p>
            <a:r>
              <a:rPr lang="fr-CA" sz="1400" noProof="0" dirty="0"/>
              <a:t>6</a:t>
            </a:r>
          </a:p>
        </p:txBody>
      </p:sp>
    </p:spTree>
    <p:extLst>
      <p:ext uri="{BB962C8B-B14F-4D97-AF65-F5344CB8AC3E}">
        <p14:creationId xmlns:p14="http://schemas.microsoft.com/office/powerpoint/2010/main" val="195848725"/>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CAE9E530-9057-DC56-84DA-7564A236CEF2}"/>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E2D67940-9985-E904-891E-CDA134E1D2C4}"/>
              </a:ext>
            </a:extLst>
          </p:cNvPr>
          <p:cNvSpPr/>
          <p:nvPr>
            <p:custDataLst>
              <p:tags r:id="rId1"/>
            </p:custDataLst>
          </p:nvPr>
        </p:nvSpPr>
        <p:spPr>
          <a:xfrm>
            <a:off x="399306" y="465790"/>
            <a:ext cx="11228379" cy="746125"/>
          </a:xfrm>
          <a:prstGeom prst="rect">
            <a:avLst/>
          </a:prstGeom>
          <a:noFill/>
          <a:ln>
            <a:noFill/>
          </a:ln>
        </p:spPr>
        <p:txBody>
          <a:bodyPr spcFirstLastPara="1" wrap="square" lIns="91425" tIns="45700" rIns="91425" bIns="45700" anchor="t" anchorCtr="0">
            <a:noAutofit/>
          </a:bodyPr>
          <a:lstStyle/>
          <a:p>
            <a:r>
              <a:rPr lang="fr-CA" sz="4000" noProof="0" dirty="0">
                <a:ea typeface="Helvetica Neue"/>
                <a:cs typeface="Arial" panose="020B0604020202020204" pitchFamily="34" charset="0"/>
                <a:sym typeface="Helvetica Neue"/>
              </a:rPr>
              <a:t>Conditions d’inscription</a:t>
            </a:r>
            <a:endParaRPr lang="fr-CA" noProof="0" dirty="0"/>
          </a:p>
          <a:p>
            <a:endParaRPr lang="fr-CA" noProof="0" dirty="0">
              <a:ea typeface="Helvetica Neue"/>
              <a:cs typeface="Arial" panose="020B0604020202020204" pitchFamily="34" charset="0"/>
              <a:sym typeface="Helvetica Neue"/>
            </a:endParaRPr>
          </a:p>
          <a:p>
            <a:endParaRPr lang="fr-CA" b="1" noProof="0" dirty="0"/>
          </a:p>
          <a:p>
            <a:r>
              <a:rPr lang="fr-CA" b="1" dirty="0"/>
              <a:t>Exigences relatives au dossier de conception</a:t>
            </a:r>
          </a:p>
          <a:p>
            <a:endParaRPr lang="fr-CA" b="1" noProof="0" dirty="0"/>
          </a:p>
          <a:p>
            <a:r>
              <a:rPr lang="fr-CA" sz="1600" noProof="0" dirty="0"/>
              <a:t>Votre dossier de conception </a:t>
            </a:r>
            <a:r>
              <a:rPr lang="fr-CA" sz="1600" b="1" noProof="0" dirty="0"/>
              <a:t>doit</a:t>
            </a:r>
            <a:r>
              <a:rPr lang="fr-CA" sz="1600" noProof="0" dirty="0"/>
              <a:t> </a:t>
            </a:r>
            <a:r>
              <a:rPr lang="fr-CA" sz="1600" b="1" noProof="0" dirty="0"/>
              <a:t>:</a:t>
            </a:r>
          </a:p>
          <a:p>
            <a:pPr marL="285750" indent="-285750">
              <a:buFont typeface="Arial" panose="020B0604020202020204" pitchFamily="34" charset="0"/>
              <a:buChar char="•"/>
            </a:pPr>
            <a:r>
              <a:rPr lang="fr-CA" sz="1600" noProof="0" dirty="0"/>
              <a:t>Être téléversé au format PDF et ne doit pas excéder 10 MB</a:t>
            </a:r>
          </a:p>
          <a:p>
            <a:pPr marL="285750" indent="-285750">
              <a:buFont typeface="Arial" panose="020B0604020202020204" pitchFamily="34" charset="0"/>
              <a:buChar char="•"/>
            </a:pPr>
            <a:r>
              <a:rPr lang="fr-CA" sz="1600" noProof="0" dirty="0"/>
              <a:t>Inclure une description du projet en anglais de 300 mots maximum</a:t>
            </a:r>
          </a:p>
          <a:p>
            <a:pPr marL="742950" lvl="1" indent="-285750">
              <a:buFont typeface="Arial" panose="020B0604020202020204" pitchFamily="34" charset="0"/>
              <a:buChar char="•"/>
            </a:pPr>
            <a:r>
              <a:rPr lang="fr-CA" sz="1600" noProof="0" dirty="0"/>
              <a:t>Vous pouvez également inclure une description du projet dans votre langue maternelle (espagnol, français)</a:t>
            </a:r>
          </a:p>
          <a:p>
            <a:pPr marL="742950" lvl="1" indent="-285750">
              <a:buFont typeface="Arial" panose="020B0604020202020204" pitchFamily="34" charset="0"/>
              <a:buChar char="•"/>
            </a:pPr>
            <a:r>
              <a:rPr lang="fr-CA" sz="1600" noProof="0" dirty="0"/>
              <a:t>Vous pouvez utiliser un logiciel de traduction pour traduire la description de votre projet et indiquer que vous l’avez fait dans votre formulaire d’inscription (facultatif) </a:t>
            </a:r>
          </a:p>
          <a:p>
            <a:pPr marL="742950" lvl="1" indent="-285750">
              <a:buFont typeface="Arial" panose="020B0604020202020204" pitchFamily="34" charset="0"/>
              <a:buChar char="•"/>
            </a:pPr>
            <a:r>
              <a:rPr lang="fr-CA" sz="1600" noProof="0" dirty="0"/>
              <a:t>Les erreurs causées par la traduction sont acceptables et n’affecteront pas vos chances de gagner</a:t>
            </a:r>
          </a:p>
          <a:p>
            <a:pPr marL="285750" indent="-285750">
              <a:buFont typeface="Arial" panose="020B0604020202020204" pitchFamily="34" charset="0"/>
              <a:buChar char="•"/>
            </a:pPr>
            <a:r>
              <a:rPr lang="fr-CA" sz="1600" noProof="0" dirty="0"/>
              <a:t>Inclure un rendu en couleur du design avec les dimensions</a:t>
            </a:r>
          </a:p>
          <a:p>
            <a:pPr marL="742950" lvl="1" indent="-285750">
              <a:buFont typeface="Arial" panose="020B0604020202020204" pitchFamily="34" charset="0"/>
              <a:buChar char="•"/>
            </a:pPr>
            <a:r>
              <a:rPr lang="fr-CA" sz="1600" noProof="0" dirty="0"/>
              <a:t>Veuillez noter que les pièces conçues ne doivent pas mesurer plus de 6 x 6 x 6 pieds, ou au moins pouvoir être démontées pour être placés dans une caisse d’expédition 6 x 6 x 6 pieds</a:t>
            </a:r>
          </a:p>
          <a:p>
            <a:endParaRPr lang="fr-CA" sz="1600" noProof="0" dirty="0">
              <a:ea typeface="Helvetica Neue"/>
              <a:cs typeface="Arial" panose="020B0604020202020204" pitchFamily="34" charset="0"/>
              <a:sym typeface="Helvetica Neue"/>
            </a:endParaRPr>
          </a:p>
          <a:p>
            <a:r>
              <a:rPr lang="fr-CA" sz="1400" b="1" noProof="0" dirty="0">
                <a:ea typeface="Helvetica Neue"/>
                <a:cs typeface="Arial" panose="020B0604020202020204" pitchFamily="34" charset="0"/>
                <a:sym typeface="Helvetica Neue"/>
              </a:rPr>
              <a:t>Optionnel :</a:t>
            </a:r>
            <a:r>
              <a:rPr lang="fr-CA" sz="1400" noProof="0" dirty="0">
                <a:ea typeface="Helvetica Neue"/>
                <a:cs typeface="Arial" panose="020B0604020202020204" pitchFamily="34" charset="0"/>
                <a:sym typeface="Helvetica Neue"/>
              </a:rPr>
              <a:t> votre dossier de conception peut inclure des visuels/rendus </a:t>
            </a:r>
            <a:r>
              <a:rPr lang="fr-CA" sz="1400" dirty="0">
                <a:ea typeface="Helvetica Neue"/>
                <a:cs typeface="Arial" panose="020B0604020202020204" pitchFamily="34" charset="0"/>
                <a:sym typeface="Helvetica Neue"/>
              </a:rPr>
              <a:t>supplémentaires ou des dessins CAD, mais ceux-ci doivent être inclus dans le fichier PDF de votre design. Si</a:t>
            </a:r>
            <a:r>
              <a:rPr lang="en-US" sz="1400" dirty="0">
                <a:ea typeface="Helvetica Neue"/>
                <a:cs typeface="Arial" panose="020B0604020202020204" pitchFamily="34" charset="0"/>
                <a:sym typeface="Helvetica Neue"/>
              </a:rPr>
              <a:t> vous </a:t>
            </a:r>
            <a:r>
              <a:rPr lang="en-US" sz="1400" dirty="0" err="1">
                <a:ea typeface="Helvetica Neue"/>
                <a:cs typeface="Arial" panose="020B0604020202020204" pitchFamily="34" charset="0"/>
                <a:sym typeface="Helvetica Neue"/>
              </a:rPr>
              <a:t>soumettez</a:t>
            </a:r>
            <a:r>
              <a:rPr lang="en-US" sz="1400" dirty="0">
                <a:ea typeface="Helvetica Neue"/>
                <a:cs typeface="Arial" panose="020B0604020202020204" pitchFamily="34" charset="0"/>
                <a:sym typeface="Helvetica Neue"/>
              </a:rPr>
              <a:t> des dessins CAD </a:t>
            </a:r>
            <a:r>
              <a:rPr lang="en-US" sz="1400" dirty="0" err="1">
                <a:ea typeface="Helvetica Neue"/>
                <a:cs typeface="Arial" panose="020B0604020202020204" pitchFamily="34" charset="0"/>
                <a:sym typeface="Helvetica Neue"/>
              </a:rPr>
              <a:t>en</a:t>
            </a:r>
            <a:r>
              <a:rPr lang="en-US" sz="1400" dirty="0">
                <a:ea typeface="Helvetica Neue"/>
                <a:cs typeface="Arial" panose="020B0604020202020204" pitchFamily="34" charset="0"/>
                <a:sym typeface="Helvetica Neue"/>
              </a:rPr>
              <a:t> français </a:t>
            </a:r>
            <a:r>
              <a:rPr lang="en-US" sz="1400" dirty="0" err="1">
                <a:ea typeface="Helvetica Neue"/>
                <a:cs typeface="Arial" panose="020B0604020202020204" pitchFamily="34" charset="0"/>
                <a:sym typeface="Helvetica Neue"/>
              </a:rPr>
              <a:t>ou</a:t>
            </a:r>
            <a:r>
              <a:rPr lang="en-US" sz="1400" dirty="0">
                <a:ea typeface="Helvetica Neue"/>
                <a:cs typeface="Arial" panose="020B0604020202020204" pitchFamily="34" charset="0"/>
                <a:sym typeface="Helvetica Neue"/>
              </a:rPr>
              <a:t> </a:t>
            </a:r>
            <a:r>
              <a:rPr lang="en-US" sz="1400" dirty="0" err="1">
                <a:ea typeface="Helvetica Neue"/>
                <a:cs typeface="Arial" panose="020B0604020202020204" pitchFamily="34" charset="0"/>
                <a:sym typeface="Helvetica Neue"/>
              </a:rPr>
              <a:t>en</a:t>
            </a:r>
            <a:r>
              <a:rPr lang="en-US" sz="1400" dirty="0">
                <a:ea typeface="Helvetica Neue"/>
                <a:cs typeface="Arial" panose="020B0604020202020204" pitchFamily="34" charset="0"/>
                <a:sym typeface="Helvetica Neue"/>
              </a:rPr>
              <a:t> </a:t>
            </a:r>
            <a:r>
              <a:rPr lang="en-US" sz="1400" dirty="0" err="1">
                <a:ea typeface="Helvetica Neue"/>
                <a:cs typeface="Arial" panose="020B0604020202020204" pitchFamily="34" charset="0"/>
                <a:sym typeface="Helvetica Neue"/>
              </a:rPr>
              <a:t>espagnol</a:t>
            </a:r>
            <a:r>
              <a:rPr lang="en-US" sz="1400" dirty="0">
                <a:ea typeface="Helvetica Neue"/>
                <a:cs typeface="Arial" panose="020B0604020202020204" pitchFamily="34" charset="0"/>
                <a:sym typeface="Helvetica Neue"/>
              </a:rPr>
              <a:t>, </a:t>
            </a:r>
            <a:r>
              <a:rPr lang="en-US" sz="1400" dirty="0" err="1">
                <a:ea typeface="Helvetica Neue"/>
                <a:cs typeface="Arial" panose="020B0604020202020204" pitchFamily="34" charset="0"/>
                <a:sym typeface="Helvetica Neue"/>
              </a:rPr>
              <a:t>s’il</a:t>
            </a:r>
            <a:r>
              <a:rPr lang="en-US" sz="1400" dirty="0">
                <a:ea typeface="Helvetica Neue"/>
                <a:cs typeface="Arial" panose="020B0604020202020204" pitchFamily="34" charset="0"/>
                <a:sym typeface="Helvetica Neue"/>
              </a:rPr>
              <a:t> vous plait </a:t>
            </a:r>
            <a:r>
              <a:rPr lang="en-US" sz="1400" dirty="0" err="1">
                <a:ea typeface="Helvetica Neue"/>
                <a:cs typeface="Arial" panose="020B0604020202020204" pitchFamily="34" charset="0"/>
                <a:sym typeface="Helvetica Neue"/>
              </a:rPr>
              <a:t>inclure</a:t>
            </a:r>
            <a:r>
              <a:rPr lang="en-US" sz="1400" dirty="0">
                <a:ea typeface="Helvetica Neue"/>
                <a:cs typeface="Arial" panose="020B0604020202020204" pitchFamily="34" charset="0"/>
                <a:sym typeface="Helvetica Neue"/>
              </a:rPr>
              <a:t> </a:t>
            </a:r>
            <a:r>
              <a:rPr lang="en-US" sz="1400" dirty="0" err="1">
                <a:ea typeface="Helvetica Neue"/>
                <a:cs typeface="Arial" panose="020B0604020202020204" pitchFamily="34" charset="0"/>
                <a:sym typeface="Helvetica Neue"/>
              </a:rPr>
              <a:t>une</a:t>
            </a:r>
            <a:r>
              <a:rPr lang="en-US" sz="1400" dirty="0">
                <a:ea typeface="Helvetica Neue"/>
                <a:cs typeface="Arial" panose="020B0604020202020204" pitchFamily="34" charset="0"/>
                <a:sym typeface="Helvetica Neue"/>
              </a:rPr>
              <a:t> </a:t>
            </a:r>
            <a:r>
              <a:rPr lang="en-US" sz="1400" dirty="0" err="1">
                <a:ea typeface="Helvetica Neue"/>
                <a:cs typeface="Arial" panose="020B0604020202020204" pitchFamily="34" charset="0"/>
                <a:sym typeface="Helvetica Neue"/>
              </a:rPr>
              <a:t>traduction</a:t>
            </a:r>
            <a:r>
              <a:rPr lang="en-US" sz="1400" dirty="0">
                <a:ea typeface="Helvetica Neue"/>
                <a:cs typeface="Arial" panose="020B0604020202020204" pitchFamily="34" charset="0"/>
                <a:sym typeface="Helvetica Neue"/>
              </a:rPr>
              <a:t> anglaise.</a:t>
            </a:r>
          </a:p>
          <a:p>
            <a:endParaRPr lang="fr-CA" sz="1600" noProof="0" dirty="0">
              <a:highlight>
                <a:srgbClr val="FF0000"/>
              </a:highlight>
              <a:ea typeface="Helvetica Neue"/>
              <a:cs typeface="Arial" panose="020B0604020202020204" pitchFamily="34" charset="0"/>
              <a:sym typeface="Helvetica Neue"/>
            </a:endParaRPr>
          </a:p>
          <a:p>
            <a:r>
              <a:rPr lang="fr-CA" sz="1400" noProof="0" dirty="0"/>
              <a:t>Si cela n’est pas inclus dans le dossier de conception initial, Formica Corporation demandera, durant la période d’évaluation, un </a:t>
            </a:r>
            <a:r>
              <a:rPr lang="fr-CA" sz="1400" noProof="0" dirty="0" err="1"/>
              <a:t>fichier.dwg</a:t>
            </a:r>
            <a:r>
              <a:rPr lang="fr-CA" sz="1400" noProof="0" dirty="0"/>
              <a:t> ou .</a:t>
            </a:r>
            <a:r>
              <a:rPr lang="fr-CA" sz="1400" noProof="0" dirty="0" err="1"/>
              <a:t>dwf</a:t>
            </a:r>
            <a:r>
              <a:rPr lang="fr-CA" sz="1400" noProof="0" dirty="0"/>
              <a:t> exploitable (en anglais) des 10 projets finalistes afin de faciliter l’évaluation de la faisabilité de leur fabrication. </a:t>
            </a:r>
            <a:endParaRPr lang="fr-CA" sz="1400" noProof="0" dirty="0">
              <a:ea typeface="Helvetica Neue"/>
              <a:cs typeface="Arial" panose="020B0604020202020204" pitchFamily="34" charset="0"/>
              <a:sym typeface="Helvetica Neue"/>
            </a:endParaRPr>
          </a:p>
          <a:p>
            <a:endParaRPr lang="fr-CA" sz="2400" noProof="0" dirty="0">
              <a:ea typeface="Helvetica Neue"/>
              <a:cs typeface="Arial" panose="020B0604020202020204" pitchFamily="34" charset="0"/>
              <a:sym typeface="Helvetica Neue"/>
            </a:endParaRPr>
          </a:p>
          <a:p>
            <a:endParaRPr lang="fr-CA" sz="2000" noProof="0" dirty="0">
              <a:ea typeface="Helvetica Neue"/>
              <a:cs typeface="Arial" panose="020B0604020202020204" pitchFamily="34" charset="0"/>
              <a:sym typeface="Helvetica Neue"/>
            </a:endParaRPr>
          </a:p>
        </p:txBody>
      </p:sp>
      <p:sp>
        <p:nvSpPr>
          <p:cNvPr id="128" name="Google Shape;128;p16">
            <a:extLst>
              <a:ext uri="{FF2B5EF4-FFF2-40B4-BE49-F238E27FC236}">
                <a16:creationId xmlns:a16="http://schemas.microsoft.com/office/drawing/2014/main" id="{0112A7A7-1A54-9251-EE51-1B868FA4C74B}"/>
              </a:ext>
            </a:extLst>
          </p:cNvPr>
          <p:cNvSpPr txBox="1"/>
          <p:nvPr>
            <p:custDataLst>
              <p:tags r:id="rId2"/>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129" name="Google Shape;129;p16">
            <a:extLst>
              <a:ext uri="{FF2B5EF4-FFF2-40B4-BE49-F238E27FC236}">
                <a16:creationId xmlns:a16="http://schemas.microsoft.com/office/drawing/2014/main" id="{F62E242F-642C-9F5A-5C0D-3B029C9F7C96}"/>
              </a:ext>
            </a:extLst>
          </p:cNvPr>
          <p:cNvSpPr txBox="1"/>
          <p:nvPr>
            <p:custDataLst>
              <p:tags r:id="rId3"/>
            </p:custDataLst>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2" name="TextBox 1">
            <a:extLst>
              <a:ext uri="{FF2B5EF4-FFF2-40B4-BE49-F238E27FC236}">
                <a16:creationId xmlns:a16="http://schemas.microsoft.com/office/drawing/2014/main" id="{6661F26C-100B-685B-EDAC-888A42CDA1D8}"/>
              </a:ext>
            </a:extLst>
          </p:cNvPr>
          <p:cNvSpPr txBox="1"/>
          <p:nvPr>
            <p:custDataLst>
              <p:tags r:id="rId4"/>
            </p:custDataLst>
          </p:nvPr>
        </p:nvSpPr>
        <p:spPr>
          <a:xfrm>
            <a:off x="11788346" y="86497"/>
            <a:ext cx="284052" cy="307777"/>
          </a:xfrm>
          <a:prstGeom prst="rect">
            <a:avLst/>
          </a:prstGeom>
          <a:noFill/>
        </p:spPr>
        <p:txBody>
          <a:bodyPr wrap="none" rtlCol="0">
            <a:spAutoFit/>
          </a:bodyPr>
          <a:lstStyle/>
          <a:p>
            <a:r>
              <a:rPr lang="fr-CA" sz="1400" noProof="0" dirty="0"/>
              <a:t>7</a:t>
            </a:r>
          </a:p>
        </p:txBody>
      </p:sp>
    </p:spTree>
    <p:extLst>
      <p:ext uri="{BB962C8B-B14F-4D97-AF65-F5344CB8AC3E}">
        <p14:creationId xmlns:p14="http://schemas.microsoft.com/office/powerpoint/2010/main" val="1730715765"/>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03EFF6C0-6117-2E07-F289-8C68C9CC057F}"/>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1091CC50-23D4-461B-6236-956F44A3A055}"/>
              </a:ext>
            </a:extLst>
          </p:cNvPr>
          <p:cNvSpPr/>
          <p:nvPr/>
        </p:nvSpPr>
        <p:spPr>
          <a:xfrm>
            <a:off x="436630" y="540435"/>
            <a:ext cx="10621895" cy="746125"/>
          </a:xfrm>
          <a:prstGeom prst="rect">
            <a:avLst/>
          </a:prstGeom>
          <a:noFill/>
          <a:ln>
            <a:noFill/>
          </a:ln>
        </p:spPr>
        <p:txBody>
          <a:bodyPr spcFirstLastPara="1" wrap="square" lIns="91425" tIns="45700" rIns="91425" bIns="45700" anchor="t" anchorCtr="0">
            <a:noAutofit/>
          </a:bodyPr>
          <a:lstStyle/>
          <a:p>
            <a:r>
              <a:rPr lang="fr-CA" sz="4000" noProof="0" dirty="0">
                <a:ea typeface="Helvetica Neue"/>
                <a:cs typeface="Arial" panose="020B0604020202020204" pitchFamily="34" charset="0"/>
                <a:sym typeface="Helvetica Neue"/>
              </a:rPr>
              <a:t>Exemple de dossier de conception</a:t>
            </a:r>
            <a:endParaRPr lang="fr-CA" noProof="0" dirty="0"/>
          </a:p>
          <a:p>
            <a:endParaRPr lang="fr-CA" b="1" noProof="0" dirty="0"/>
          </a:p>
          <a:p>
            <a:r>
              <a:rPr lang="fr-CA" sz="1600" i="1" noProof="0" dirty="0"/>
              <a:t>Vous trouverez ci-dessous des pages du dossier de conception provenant d’une ancienne candidature gagnante, présentées à titre d’exemple et de référence. Veuillez consulter la page 7 du présent document pour connaître les exigences minimales pour votre propre dossier de conception.</a:t>
            </a:r>
            <a:endParaRPr lang="fr-CA" sz="1600" i="1" noProof="0" dirty="0">
              <a:ea typeface="Helvetica Neue"/>
              <a:cs typeface="Arial" panose="020B0604020202020204" pitchFamily="34" charset="0"/>
              <a:sym typeface="Helvetica Neue"/>
            </a:endParaRPr>
          </a:p>
          <a:p>
            <a:endParaRPr lang="fr-CA" sz="2400" noProof="0" dirty="0">
              <a:ea typeface="Helvetica Neue"/>
              <a:cs typeface="Arial" panose="020B0604020202020204" pitchFamily="34" charset="0"/>
              <a:sym typeface="Helvetica Neue"/>
            </a:endParaRPr>
          </a:p>
          <a:p>
            <a:endParaRPr lang="fr-CA" sz="2000" noProof="0" dirty="0">
              <a:ea typeface="Helvetica Neue"/>
              <a:cs typeface="Arial" panose="020B0604020202020204" pitchFamily="34" charset="0"/>
              <a:sym typeface="Helvetica Neue"/>
            </a:endParaRPr>
          </a:p>
        </p:txBody>
      </p:sp>
      <p:sp>
        <p:nvSpPr>
          <p:cNvPr id="128" name="Google Shape;128;p16">
            <a:extLst>
              <a:ext uri="{FF2B5EF4-FFF2-40B4-BE49-F238E27FC236}">
                <a16:creationId xmlns:a16="http://schemas.microsoft.com/office/drawing/2014/main" id="{3034BEB1-D3AB-534A-863B-7661DB04B053}"/>
              </a:ext>
            </a:extLst>
          </p:cNvPr>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129" name="Google Shape;129;p16">
            <a:extLst>
              <a:ext uri="{FF2B5EF4-FFF2-40B4-BE49-F238E27FC236}">
                <a16:creationId xmlns:a16="http://schemas.microsoft.com/office/drawing/2014/main" id="{7385FD7E-A40A-0BD2-3424-2A0E09DE3C88}"/>
              </a:ext>
            </a:extLst>
          </p:cNvPr>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 name="TextBox 1">
            <a:extLst>
              <a:ext uri="{FF2B5EF4-FFF2-40B4-BE49-F238E27FC236}">
                <a16:creationId xmlns:a16="http://schemas.microsoft.com/office/drawing/2014/main" id="{D7629CCF-042C-4BA8-E795-F9244E106E45}"/>
              </a:ext>
            </a:extLst>
          </p:cNvPr>
          <p:cNvSpPr txBox="1"/>
          <p:nvPr/>
        </p:nvSpPr>
        <p:spPr>
          <a:xfrm>
            <a:off x="11788346" y="86497"/>
            <a:ext cx="284052" cy="307777"/>
          </a:xfrm>
          <a:prstGeom prst="rect">
            <a:avLst/>
          </a:prstGeom>
          <a:noFill/>
        </p:spPr>
        <p:txBody>
          <a:bodyPr wrap="none" rtlCol="0">
            <a:spAutoFit/>
          </a:bodyPr>
          <a:lstStyle/>
          <a:p>
            <a:r>
              <a:rPr lang="en-US" sz="1400" dirty="0"/>
              <a:t>8</a:t>
            </a:r>
          </a:p>
        </p:txBody>
      </p:sp>
      <p:pic>
        <p:nvPicPr>
          <p:cNvPr id="4" name="Picture 3">
            <a:extLst>
              <a:ext uri="{FF2B5EF4-FFF2-40B4-BE49-F238E27FC236}">
                <a16:creationId xmlns:a16="http://schemas.microsoft.com/office/drawing/2014/main" id="{2E625932-E4C3-73AC-19C5-F3864D0F7C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376" y="2292097"/>
            <a:ext cx="5420687" cy="3445048"/>
          </a:xfrm>
          <a:prstGeom prst="rect">
            <a:avLst/>
          </a:prstGeom>
        </p:spPr>
      </p:pic>
      <p:pic>
        <p:nvPicPr>
          <p:cNvPr id="6" name="Picture 5">
            <a:extLst>
              <a:ext uri="{FF2B5EF4-FFF2-40B4-BE49-F238E27FC236}">
                <a16:creationId xmlns:a16="http://schemas.microsoft.com/office/drawing/2014/main" id="{72DF3961-5508-8411-7E78-F603C296BD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2292097"/>
            <a:ext cx="5409767" cy="3445048"/>
          </a:xfrm>
          <a:prstGeom prst="rect">
            <a:avLst/>
          </a:prstGeom>
        </p:spPr>
      </p:pic>
    </p:spTree>
    <p:extLst>
      <p:ext uri="{BB962C8B-B14F-4D97-AF65-F5344CB8AC3E}">
        <p14:creationId xmlns:p14="http://schemas.microsoft.com/office/powerpoint/2010/main" val="2093451488"/>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C38B8DA3-7953-B745-039E-5F81E5569343}"/>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B59B4125-D662-0F10-2940-9002B7AB4674}"/>
              </a:ext>
            </a:extLst>
          </p:cNvPr>
          <p:cNvSpPr/>
          <p:nvPr/>
        </p:nvSpPr>
        <p:spPr>
          <a:xfrm>
            <a:off x="436630" y="540435"/>
            <a:ext cx="10621895" cy="746125"/>
          </a:xfrm>
          <a:prstGeom prst="rect">
            <a:avLst/>
          </a:prstGeom>
          <a:noFill/>
          <a:ln>
            <a:noFill/>
          </a:ln>
        </p:spPr>
        <p:txBody>
          <a:bodyPr spcFirstLastPara="1" wrap="square" lIns="91425" tIns="45700" rIns="91425" bIns="45700" anchor="t" anchorCtr="0">
            <a:noAutofit/>
          </a:bodyPr>
          <a:lstStyle/>
          <a:p>
            <a:r>
              <a:rPr lang="fr-CA" sz="4000" dirty="0">
                <a:ea typeface="Helvetica Neue"/>
                <a:cs typeface="Arial" panose="020B0604020202020204" pitchFamily="34" charset="0"/>
                <a:sym typeface="Helvetica Neue"/>
              </a:rPr>
              <a:t>Exemple de dossier de conception</a:t>
            </a:r>
            <a:endParaRPr lang="fr-CA" sz="4000" dirty="0"/>
          </a:p>
          <a:p>
            <a:endParaRPr lang="en-US" b="1" dirty="0"/>
          </a:p>
          <a:p>
            <a:endParaRPr lang="en-US" sz="1600" dirty="0">
              <a:ea typeface="Helvetica Neue"/>
              <a:cs typeface="Arial" panose="020B0604020202020204" pitchFamily="34" charset="0"/>
              <a:sym typeface="Helvetica Neue"/>
            </a:endParaRPr>
          </a:p>
          <a:p>
            <a:endParaRPr sz="2400" dirty="0">
              <a:ea typeface="Helvetica Neue"/>
              <a:cs typeface="Arial" panose="020B0604020202020204" pitchFamily="34" charset="0"/>
              <a:sym typeface="Helvetica Neue"/>
            </a:endParaRPr>
          </a:p>
          <a:p>
            <a:endParaRPr sz="2000" dirty="0">
              <a:ea typeface="Helvetica Neue"/>
              <a:cs typeface="Arial" panose="020B0604020202020204" pitchFamily="34" charset="0"/>
              <a:sym typeface="Helvetica Neue"/>
            </a:endParaRPr>
          </a:p>
        </p:txBody>
      </p:sp>
      <p:sp>
        <p:nvSpPr>
          <p:cNvPr id="128" name="Google Shape;128;p16">
            <a:extLst>
              <a:ext uri="{FF2B5EF4-FFF2-40B4-BE49-F238E27FC236}">
                <a16:creationId xmlns:a16="http://schemas.microsoft.com/office/drawing/2014/main" id="{FFE67194-12BA-B000-C026-B8B26DD67984}"/>
              </a:ext>
            </a:extLst>
          </p:cNvPr>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129" name="Google Shape;129;p16">
            <a:extLst>
              <a:ext uri="{FF2B5EF4-FFF2-40B4-BE49-F238E27FC236}">
                <a16:creationId xmlns:a16="http://schemas.microsoft.com/office/drawing/2014/main" id="{747C252D-3359-6D20-34C1-4DAF6B229C67}"/>
              </a:ext>
            </a:extLst>
          </p:cNvPr>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 name="TextBox 1">
            <a:extLst>
              <a:ext uri="{FF2B5EF4-FFF2-40B4-BE49-F238E27FC236}">
                <a16:creationId xmlns:a16="http://schemas.microsoft.com/office/drawing/2014/main" id="{4D2B2AED-EEAF-BCAE-5C98-38A201868207}"/>
              </a:ext>
            </a:extLst>
          </p:cNvPr>
          <p:cNvSpPr txBox="1"/>
          <p:nvPr/>
        </p:nvSpPr>
        <p:spPr>
          <a:xfrm>
            <a:off x="11788346" y="86497"/>
            <a:ext cx="284052" cy="307777"/>
          </a:xfrm>
          <a:prstGeom prst="rect">
            <a:avLst/>
          </a:prstGeom>
          <a:noFill/>
        </p:spPr>
        <p:txBody>
          <a:bodyPr wrap="none" rtlCol="0">
            <a:spAutoFit/>
          </a:bodyPr>
          <a:lstStyle/>
          <a:p>
            <a:r>
              <a:rPr lang="en-US" sz="1400" dirty="0"/>
              <a:t>9</a:t>
            </a:r>
          </a:p>
        </p:txBody>
      </p:sp>
      <p:pic>
        <p:nvPicPr>
          <p:cNvPr id="8" name="Picture 7">
            <a:extLst>
              <a:ext uri="{FF2B5EF4-FFF2-40B4-BE49-F238E27FC236}">
                <a16:creationId xmlns:a16="http://schemas.microsoft.com/office/drawing/2014/main" id="{572CFFE7-EA8D-7765-3D3A-7B430A5BD1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4950" y="3821613"/>
            <a:ext cx="3781821" cy="2412595"/>
          </a:xfrm>
          <a:prstGeom prst="rect">
            <a:avLst/>
          </a:prstGeom>
        </p:spPr>
      </p:pic>
      <p:pic>
        <p:nvPicPr>
          <p:cNvPr id="10" name="Picture 9">
            <a:extLst>
              <a:ext uri="{FF2B5EF4-FFF2-40B4-BE49-F238E27FC236}">
                <a16:creationId xmlns:a16="http://schemas.microsoft.com/office/drawing/2014/main" id="{D7BAE940-C384-96AF-5638-6B48D733E1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4950" y="1286560"/>
            <a:ext cx="3783575" cy="2410856"/>
          </a:xfrm>
          <a:prstGeom prst="rect">
            <a:avLst/>
          </a:prstGeom>
        </p:spPr>
      </p:pic>
      <p:pic>
        <p:nvPicPr>
          <p:cNvPr id="3" name="Picture 2">
            <a:extLst>
              <a:ext uri="{FF2B5EF4-FFF2-40B4-BE49-F238E27FC236}">
                <a16:creationId xmlns:a16="http://schemas.microsoft.com/office/drawing/2014/main" id="{251E17D3-CE24-5086-6D5C-89F992B7B0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936" y="1840319"/>
            <a:ext cx="5536064" cy="3552039"/>
          </a:xfrm>
          <a:prstGeom prst="rect">
            <a:avLst/>
          </a:prstGeom>
        </p:spPr>
      </p:pic>
    </p:spTree>
    <p:extLst>
      <p:ext uri="{BB962C8B-B14F-4D97-AF65-F5344CB8AC3E}">
        <p14:creationId xmlns:p14="http://schemas.microsoft.com/office/powerpoint/2010/main" val="1396733336"/>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E4A522F8-40DF-F618-D7C9-BDFD555A327B}"/>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4772F896-9A1F-E674-5FB2-D95A3DCBDEB8}"/>
              </a:ext>
            </a:extLst>
          </p:cNvPr>
          <p:cNvSpPr/>
          <p:nvPr/>
        </p:nvSpPr>
        <p:spPr>
          <a:xfrm>
            <a:off x="436630" y="540435"/>
            <a:ext cx="10621895" cy="746125"/>
          </a:xfrm>
          <a:prstGeom prst="rect">
            <a:avLst/>
          </a:prstGeom>
          <a:noFill/>
          <a:ln>
            <a:noFill/>
          </a:ln>
        </p:spPr>
        <p:txBody>
          <a:bodyPr spcFirstLastPara="1" wrap="square" lIns="91425" tIns="45700" rIns="91425" bIns="45700" anchor="t" anchorCtr="0">
            <a:noAutofit/>
          </a:bodyPr>
          <a:lstStyle/>
          <a:p>
            <a:r>
              <a:rPr lang="fr-CA" sz="4000" dirty="0">
                <a:ea typeface="Helvetica Neue"/>
                <a:cs typeface="Arial" panose="020B0604020202020204" pitchFamily="34" charset="0"/>
                <a:sym typeface="Helvetica Neue"/>
              </a:rPr>
              <a:t>Exemple de dossier de conception</a:t>
            </a:r>
            <a:endParaRPr lang="fr-CA" sz="4000" dirty="0"/>
          </a:p>
          <a:p>
            <a:endParaRPr lang="en-US" b="1" dirty="0"/>
          </a:p>
          <a:p>
            <a:endParaRPr lang="en-US" sz="1600" dirty="0">
              <a:ea typeface="Helvetica Neue"/>
              <a:cs typeface="Arial" panose="020B0604020202020204" pitchFamily="34" charset="0"/>
              <a:sym typeface="Helvetica Neue"/>
            </a:endParaRPr>
          </a:p>
          <a:p>
            <a:endParaRPr sz="2400" dirty="0">
              <a:ea typeface="Helvetica Neue"/>
              <a:cs typeface="Arial" panose="020B0604020202020204" pitchFamily="34" charset="0"/>
              <a:sym typeface="Helvetica Neue"/>
            </a:endParaRPr>
          </a:p>
          <a:p>
            <a:endParaRPr sz="2000" dirty="0">
              <a:ea typeface="Helvetica Neue"/>
              <a:cs typeface="Arial" panose="020B0604020202020204" pitchFamily="34" charset="0"/>
              <a:sym typeface="Helvetica Neue"/>
            </a:endParaRPr>
          </a:p>
        </p:txBody>
      </p:sp>
      <p:sp>
        <p:nvSpPr>
          <p:cNvPr id="128" name="Google Shape;128;p16">
            <a:extLst>
              <a:ext uri="{FF2B5EF4-FFF2-40B4-BE49-F238E27FC236}">
                <a16:creationId xmlns:a16="http://schemas.microsoft.com/office/drawing/2014/main" id="{18B38957-4306-8B9A-FD80-271A5E738443}"/>
              </a:ext>
            </a:extLst>
          </p:cNvPr>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129" name="Google Shape;129;p16">
            <a:extLst>
              <a:ext uri="{FF2B5EF4-FFF2-40B4-BE49-F238E27FC236}">
                <a16:creationId xmlns:a16="http://schemas.microsoft.com/office/drawing/2014/main" id="{A536810E-6E1D-9FD3-801D-E56E4AD0D506}"/>
              </a:ext>
            </a:extLst>
          </p:cNvPr>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 name="TextBox 1">
            <a:extLst>
              <a:ext uri="{FF2B5EF4-FFF2-40B4-BE49-F238E27FC236}">
                <a16:creationId xmlns:a16="http://schemas.microsoft.com/office/drawing/2014/main" id="{3F98DBCC-4991-8F5D-CBD8-BAF5827E3C16}"/>
              </a:ext>
            </a:extLst>
          </p:cNvPr>
          <p:cNvSpPr txBox="1"/>
          <p:nvPr/>
        </p:nvSpPr>
        <p:spPr>
          <a:xfrm>
            <a:off x="11788346" y="86497"/>
            <a:ext cx="383438" cy="307777"/>
          </a:xfrm>
          <a:prstGeom prst="rect">
            <a:avLst/>
          </a:prstGeom>
          <a:noFill/>
        </p:spPr>
        <p:txBody>
          <a:bodyPr wrap="none" rtlCol="0">
            <a:spAutoFit/>
          </a:bodyPr>
          <a:lstStyle/>
          <a:p>
            <a:r>
              <a:rPr lang="en-US" sz="1400" dirty="0"/>
              <a:t>10</a:t>
            </a:r>
          </a:p>
        </p:txBody>
      </p:sp>
      <p:pic>
        <p:nvPicPr>
          <p:cNvPr id="14" name="Picture 13">
            <a:extLst>
              <a:ext uri="{FF2B5EF4-FFF2-40B4-BE49-F238E27FC236}">
                <a16:creationId xmlns:a16="http://schemas.microsoft.com/office/drawing/2014/main" id="{FA950B92-C0B8-A2CC-DD44-19E3B01486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163" y="1696431"/>
            <a:ext cx="5469837" cy="3465137"/>
          </a:xfrm>
          <a:prstGeom prst="rect">
            <a:avLst/>
          </a:prstGeom>
        </p:spPr>
      </p:pic>
      <p:pic>
        <p:nvPicPr>
          <p:cNvPr id="4" name="Picture 3">
            <a:extLst>
              <a:ext uri="{FF2B5EF4-FFF2-40B4-BE49-F238E27FC236}">
                <a16:creationId xmlns:a16="http://schemas.microsoft.com/office/drawing/2014/main" id="{326F8EF0-BDA1-7417-AB27-9A9A5878EC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70214" y="3802663"/>
            <a:ext cx="3722668" cy="2374010"/>
          </a:xfrm>
          <a:prstGeom prst="rect">
            <a:avLst/>
          </a:prstGeom>
        </p:spPr>
      </p:pic>
      <p:pic>
        <p:nvPicPr>
          <p:cNvPr id="8" name="Picture 7">
            <a:extLst>
              <a:ext uri="{FF2B5EF4-FFF2-40B4-BE49-F238E27FC236}">
                <a16:creationId xmlns:a16="http://schemas.microsoft.com/office/drawing/2014/main" id="{5B52FDB6-AB02-618D-D0E2-AA115CCCBF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70214" y="1247027"/>
            <a:ext cx="3742526" cy="2447895"/>
          </a:xfrm>
          <a:prstGeom prst="rect">
            <a:avLst/>
          </a:prstGeom>
        </p:spPr>
      </p:pic>
    </p:spTree>
    <p:extLst>
      <p:ext uri="{BB962C8B-B14F-4D97-AF65-F5344CB8AC3E}">
        <p14:creationId xmlns:p14="http://schemas.microsoft.com/office/powerpoint/2010/main" val="3984975515"/>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7C2018C8-5410-094B-9897-F30258CE0EF7}"/>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C8B413B2-613A-6EAD-4D8B-3163204CA76D}"/>
              </a:ext>
            </a:extLst>
          </p:cNvPr>
          <p:cNvSpPr/>
          <p:nvPr>
            <p:custDataLst>
              <p:tags r:id="rId1"/>
            </p:custDataLst>
          </p:nvPr>
        </p:nvSpPr>
        <p:spPr>
          <a:xfrm>
            <a:off x="436631" y="493782"/>
            <a:ext cx="7573894" cy="746125"/>
          </a:xfrm>
          <a:prstGeom prst="rect">
            <a:avLst/>
          </a:prstGeom>
          <a:noFill/>
          <a:ln>
            <a:noFill/>
          </a:ln>
        </p:spPr>
        <p:txBody>
          <a:bodyPr spcFirstLastPara="1" wrap="square" lIns="91425" tIns="45700" rIns="91425" bIns="45700" anchor="t" anchorCtr="0">
            <a:noAutofit/>
          </a:bodyPr>
          <a:lstStyle/>
          <a:p>
            <a:r>
              <a:rPr lang="fr-CA" sz="4000" noProof="0" dirty="0">
                <a:ea typeface="Helvetica Neue"/>
                <a:cs typeface="Arial" panose="020B0604020202020204" pitchFamily="34" charset="0"/>
                <a:sym typeface="Helvetica Neue"/>
              </a:rPr>
              <a:t>Conditions d’inscription</a:t>
            </a:r>
            <a:endParaRPr lang="fr-CA" sz="4000" noProof="0" dirty="0">
              <a:sym typeface="Helvetica Neue"/>
            </a:endParaRPr>
          </a:p>
          <a:p>
            <a:endParaRPr lang="fr-CA" sz="1500" b="1" noProof="0" dirty="0">
              <a:ea typeface="Helvetica Neue"/>
              <a:cs typeface="Arial" panose="020B0604020202020204" pitchFamily="34" charset="0"/>
              <a:sym typeface="Helvetica Neue"/>
            </a:endParaRPr>
          </a:p>
          <a:p>
            <a:r>
              <a:rPr lang="fr-CA" b="1" noProof="0" dirty="0"/>
              <a:t>Comprendre comment travailler avec du stratifié</a:t>
            </a:r>
          </a:p>
          <a:p>
            <a:pPr marL="342900" indent="-342900">
              <a:buAutoNum type="arabicPeriod"/>
            </a:pPr>
            <a:endParaRPr lang="fr-CA" sz="1600" b="1" noProof="0" dirty="0"/>
          </a:p>
          <a:p>
            <a:pPr marL="0" lvl="1">
              <a:buClr>
                <a:schemeClr val="lt2"/>
              </a:buClr>
              <a:buSzPts val="1800"/>
            </a:pPr>
            <a:r>
              <a:rPr lang="fr-CA" sz="1500" noProof="0" dirty="0">
                <a:latin typeface="Arial" panose="020B0604020202020204" pitchFamily="34" charset="0"/>
                <a:ea typeface="Helvetica Neue"/>
                <a:cs typeface="Arial" panose="020B0604020202020204" pitchFamily="34" charset="0"/>
                <a:sym typeface="Helvetica Neue"/>
              </a:rPr>
              <a:t>Le stratifié peut être utilisé dans un grand nombre de projets et d’emplacements, que ce soit dans des espaces résidentiels ou commerciaux, par exemple :</a:t>
            </a:r>
            <a:r>
              <a:rPr lang="fr-CA" sz="1500" dirty="0">
                <a:latin typeface="Arial" panose="020B0604020202020204" pitchFamily="34" charset="0"/>
                <a:ea typeface="Helvetica Neue"/>
                <a:cs typeface="Arial" panose="020B0604020202020204" pitchFamily="34" charset="0"/>
                <a:sym typeface="Helvetica Neue"/>
              </a:rPr>
              <a:t> </a:t>
            </a:r>
          </a:p>
          <a:p>
            <a:pPr marL="285750" lvl="1" indent="-285750">
              <a:buClr>
                <a:schemeClr val="lt2"/>
              </a:buClr>
              <a:buSzPts val="1800"/>
              <a:buFont typeface="Arial" panose="020B0604020202020204" pitchFamily="34" charset="0"/>
              <a:buChar char="•"/>
            </a:pPr>
            <a:r>
              <a:rPr lang="fr-CA" sz="1500" noProof="0" dirty="0">
                <a:latin typeface="Arial" panose="020B0604020202020204" pitchFamily="34" charset="0"/>
                <a:ea typeface="Helvetica Neue"/>
                <a:cs typeface="Arial" panose="020B0604020202020204" pitchFamily="34" charset="0"/>
                <a:sym typeface="Helvetica Neue"/>
              </a:rPr>
              <a:t>Comptoirs</a:t>
            </a:r>
          </a:p>
          <a:p>
            <a:pPr marL="285750" lvl="1" indent="-285750">
              <a:buClr>
                <a:schemeClr val="lt2"/>
              </a:buClr>
              <a:buSzPts val="1800"/>
              <a:buFont typeface="Arial" panose="020B0604020202020204" pitchFamily="34" charset="0"/>
              <a:buChar char="•"/>
            </a:pPr>
            <a:r>
              <a:rPr lang="fr-CA" sz="1500" noProof="0" dirty="0">
                <a:latin typeface="Arial" panose="020B0604020202020204" pitchFamily="34" charset="0"/>
                <a:ea typeface="Helvetica Neue"/>
                <a:cs typeface="Arial" panose="020B0604020202020204" pitchFamily="34" charset="0"/>
                <a:sym typeface="Helvetica Neue"/>
              </a:rPr>
              <a:t>Dosserets</a:t>
            </a:r>
          </a:p>
          <a:p>
            <a:pPr marL="285750" lvl="1" indent="-285750">
              <a:buClr>
                <a:schemeClr val="lt2"/>
              </a:buClr>
              <a:buSzPts val="1800"/>
              <a:buFont typeface="Arial" panose="020B0604020202020204" pitchFamily="34" charset="0"/>
              <a:buChar char="•"/>
            </a:pPr>
            <a:r>
              <a:rPr lang="fr-CA" sz="1500" noProof="0" dirty="0">
                <a:latin typeface="Arial" panose="020B0604020202020204" pitchFamily="34" charset="0"/>
                <a:ea typeface="Helvetica Neue"/>
                <a:cs typeface="Arial" panose="020B0604020202020204" pitchFamily="34" charset="0"/>
                <a:sym typeface="Helvetica Neue"/>
              </a:rPr>
              <a:t>Façades d’armoires</a:t>
            </a:r>
          </a:p>
          <a:p>
            <a:pPr marL="285750" lvl="1" indent="-285750">
              <a:buClr>
                <a:schemeClr val="lt2"/>
              </a:buClr>
              <a:buSzPts val="1800"/>
              <a:buFont typeface="Arial" panose="020B0604020202020204" pitchFamily="34" charset="0"/>
              <a:buChar char="•"/>
            </a:pPr>
            <a:r>
              <a:rPr lang="fr-CA" sz="1500" noProof="0" dirty="0">
                <a:latin typeface="Arial" panose="020B0604020202020204" pitchFamily="34" charset="0"/>
                <a:ea typeface="Helvetica Neue"/>
                <a:cs typeface="Arial" panose="020B0604020202020204" pitchFamily="34" charset="0"/>
                <a:sym typeface="Helvetica Neue"/>
              </a:rPr>
              <a:t>Murs séparateurs</a:t>
            </a:r>
          </a:p>
          <a:p>
            <a:pPr marL="285750" lvl="1" indent="-285750">
              <a:buClr>
                <a:schemeClr val="lt2"/>
              </a:buClr>
              <a:buSzPts val="1800"/>
              <a:buFont typeface="Arial" panose="020B0604020202020204" pitchFamily="34" charset="0"/>
              <a:buChar char="•"/>
            </a:pPr>
            <a:r>
              <a:rPr lang="fr-CA" sz="1500" noProof="0" dirty="0">
                <a:latin typeface="Arial" panose="020B0604020202020204" pitchFamily="34" charset="0"/>
                <a:ea typeface="Helvetica Neue"/>
                <a:cs typeface="Arial" panose="020B0604020202020204" pitchFamily="34" charset="0"/>
                <a:sym typeface="Helvetica Neue"/>
              </a:rPr>
              <a:t>C</a:t>
            </a:r>
            <a:r>
              <a:rPr lang="fr-CA" sz="1500" dirty="0" err="1">
                <a:latin typeface="Arial" panose="020B0604020202020204" pitchFamily="34" charset="0"/>
                <a:ea typeface="Helvetica Neue"/>
                <a:cs typeface="Arial" panose="020B0604020202020204" pitchFamily="34" charset="0"/>
                <a:sym typeface="Helvetica Neue"/>
              </a:rPr>
              <a:t>omptoirs</a:t>
            </a:r>
            <a:r>
              <a:rPr lang="fr-CA" sz="1500" dirty="0">
                <a:latin typeface="Arial" panose="020B0604020202020204" pitchFamily="34" charset="0"/>
                <a:ea typeface="Helvetica Neue"/>
                <a:cs typeface="Arial" panose="020B0604020202020204" pitchFamily="34" charset="0"/>
                <a:sym typeface="Helvetica Neue"/>
              </a:rPr>
              <a:t> de réception</a:t>
            </a:r>
            <a:endParaRPr lang="fr-CA" sz="1500" noProof="0" dirty="0">
              <a:latin typeface="Arial" panose="020B0604020202020204" pitchFamily="34" charset="0"/>
              <a:ea typeface="Helvetica Neue"/>
              <a:cs typeface="Arial" panose="020B0604020202020204" pitchFamily="34" charset="0"/>
              <a:sym typeface="Helvetica Neue"/>
            </a:endParaRPr>
          </a:p>
          <a:p>
            <a:pPr marL="285750" lvl="1" indent="-285750">
              <a:buClr>
                <a:schemeClr val="lt2"/>
              </a:buClr>
              <a:buSzPts val="1800"/>
              <a:buFont typeface="Arial" panose="020B0604020202020204" pitchFamily="34" charset="0"/>
              <a:buChar char="•"/>
            </a:pPr>
            <a:r>
              <a:rPr lang="fr-CA" sz="1500" noProof="0" dirty="0">
                <a:latin typeface="Arial" panose="020B0604020202020204" pitchFamily="34" charset="0"/>
                <a:ea typeface="Helvetica Neue"/>
                <a:cs typeface="Arial" panose="020B0604020202020204" pitchFamily="34" charset="0"/>
                <a:sym typeface="Helvetica Neue"/>
              </a:rPr>
              <a:t>Bureaux</a:t>
            </a:r>
          </a:p>
          <a:p>
            <a:pPr marL="285750" lvl="1" indent="-285750">
              <a:buClr>
                <a:schemeClr val="lt2"/>
              </a:buClr>
              <a:buSzPts val="1800"/>
              <a:buFont typeface="Arial" panose="020B0604020202020204" pitchFamily="34" charset="0"/>
              <a:buChar char="•"/>
            </a:pPr>
            <a:r>
              <a:rPr lang="fr-CA" sz="1500" noProof="0" dirty="0">
                <a:latin typeface="Arial" panose="020B0604020202020204" pitchFamily="34" charset="0"/>
                <a:ea typeface="Helvetica Neue"/>
                <a:cs typeface="Arial" panose="020B0604020202020204" pitchFamily="34" charset="0"/>
                <a:sym typeface="Helvetica Neue"/>
              </a:rPr>
              <a:t>Étagères</a:t>
            </a:r>
          </a:p>
          <a:p>
            <a:pPr marL="285750" lvl="1" indent="-285750">
              <a:buClr>
                <a:schemeClr val="lt2"/>
              </a:buClr>
              <a:buSzPts val="1800"/>
              <a:buFont typeface="Arial" panose="020B0604020202020204" pitchFamily="34" charset="0"/>
              <a:buChar char="•"/>
            </a:pPr>
            <a:r>
              <a:rPr lang="fr-CA" sz="1500" noProof="0" dirty="0">
                <a:latin typeface="Arial" panose="020B0604020202020204" pitchFamily="34" charset="0"/>
                <a:ea typeface="Helvetica Neue"/>
                <a:cs typeface="Arial" panose="020B0604020202020204" pitchFamily="34" charset="0"/>
                <a:sym typeface="Helvetica Neue"/>
              </a:rPr>
              <a:t>Panneaux d’ascenseurs</a:t>
            </a:r>
          </a:p>
          <a:p>
            <a:pPr marL="285750" lvl="1" indent="-285750">
              <a:buClr>
                <a:schemeClr val="lt2"/>
              </a:buClr>
              <a:buSzPts val="1800"/>
              <a:buFont typeface="Arial" panose="020B0604020202020204" pitchFamily="34" charset="0"/>
              <a:buChar char="•"/>
            </a:pPr>
            <a:r>
              <a:rPr lang="fr-CA" sz="1500" noProof="0" dirty="0">
                <a:latin typeface="Arial" panose="020B0604020202020204" pitchFamily="34" charset="0"/>
                <a:ea typeface="Helvetica Neue"/>
                <a:cs typeface="Arial" panose="020B0604020202020204" pitchFamily="34" charset="0"/>
                <a:sym typeface="Helvetica Neue"/>
              </a:rPr>
              <a:t>Panneaux muraux</a:t>
            </a:r>
            <a:endParaRPr lang="fr-CA" sz="1500" noProof="0" dirty="0"/>
          </a:p>
          <a:p>
            <a:endParaRPr lang="fr-CA" sz="1500" noProof="0" dirty="0">
              <a:ea typeface="Helvetica Neue"/>
              <a:cs typeface="Arial" panose="020B0604020202020204" pitchFamily="34" charset="0"/>
              <a:sym typeface="Helvetica Neue"/>
            </a:endParaRPr>
          </a:p>
          <a:p>
            <a:r>
              <a:rPr lang="fr-CA" sz="1500" dirty="0">
                <a:ea typeface="Helvetica Neue"/>
                <a:cs typeface="Arial" panose="020B0604020202020204" pitchFamily="34" charset="0"/>
                <a:sym typeface="Helvetica Neue"/>
              </a:rPr>
              <a:t>Bien </a:t>
            </a:r>
            <a:r>
              <a:rPr lang="fr-CA" sz="1500" noProof="0" dirty="0">
                <a:ea typeface="Helvetica Neue"/>
                <a:cs typeface="Arial" panose="020B0604020202020204" pitchFamily="34" charset="0"/>
                <a:sym typeface="Helvetica Neue"/>
              </a:rPr>
              <a:t>que certains motifs de marque Formica</a:t>
            </a:r>
            <a:r>
              <a:rPr lang="fr-CA" sz="1500" baseline="30000" noProof="0" dirty="0">
                <a:ea typeface="Helvetica Neue"/>
                <a:cs typeface="Arial" panose="020B0604020202020204" pitchFamily="34" charset="0"/>
                <a:sym typeface="Helvetica Neue"/>
              </a:rPr>
              <a:t>®</a:t>
            </a:r>
            <a:r>
              <a:rPr lang="fr-CA" sz="1500" noProof="0" dirty="0">
                <a:ea typeface="Helvetica Neue"/>
                <a:cs typeface="Arial" panose="020B0604020202020204" pitchFamily="34" charset="0"/>
                <a:sym typeface="Helvetica Neue"/>
              </a:rPr>
              <a:t> portent le nom de tissu, d’étoffe ou de pierre, </a:t>
            </a:r>
            <a:r>
              <a:rPr lang="fr-CA" sz="1500" noProof="0" dirty="0"/>
              <a:t>Formica Corporation fabrique du stratifié. </a:t>
            </a:r>
            <a:r>
              <a:rPr lang="fr-CA" sz="1500" noProof="0" dirty="0">
                <a:cs typeface="Arial" panose="020B0604020202020204" pitchFamily="34" charset="0"/>
                <a:sym typeface="Helvetica Neue"/>
              </a:rPr>
              <a:t>Les stratifiés de marque Formica</a:t>
            </a:r>
            <a:r>
              <a:rPr lang="fr-CA" sz="1500" baseline="30000" noProof="0" dirty="0">
                <a:cs typeface="Arial" panose="020B0604020202020204" pitchFamily="34" charset="0"/>
                <a:sym typeface="Helvetica Neue"/>
              </a:rPr>
              <a:t>®</a:t>
            </a:r>
            <a:r>
              <a:rPr lang="fr-CA" sz="1500" noProof="0" dirty="0">
                <a:cs typeface="Arial" panose="020B0604020202020204" pitchFamily="34" charset="0"/>
                <a:sym typeface="Helvetica Neue"/>
              </a:rPr>
              <a:t> portant ces noms sont des </a:t>
            </a:r>
            <a:r>
              <a:rPr lang="fr-CA" sz="1500" dirty="0">
                <a:ea typeface="Helvetica Neue"/>
                <a:cs typeface="Arial" panose="020B0604020202020204" pitchFamily="34" charset="0"/>
                <a:sym typeface="Helvetica Neue"/>
              </a:rPr>
              <a:t>stratifiés haute pression représentant des motifs qui ressemblent à ces</a:t>
            </a:r>
            <a:r>
              <a:rPr lang="fr-CA" sz="1500" noProof="0" dirty="0">
                <a:cs typeface="Arial" panose="020B0604020202020204" pitchFamily="34" charset="0"/>
                <a:sym typeface="Helvetica Neue"/>
              </a:rPr>
              <a:t> </a:t>
            </a:r>
            <a:r>
              <a:rPr lang="fr-CA" sz="1500" dirty="0">
                <a:ea typeface="Helvetica Neue"/>
                <a:cs typeface="Arial" panose="020B0604020202020204" pitchFamily="34" charset="0"/>
                <a:sym typeface="Helvetica Neue"/>
              </a:rPr>
              <a:t>matériaux.</a:t>
            </a:r>
            <a:r>
              <a:rPr lang="fr-CA" sz="1500" noProof="0" dirty="0"/>
              <a:t> Vous pouvez inclure du tissu ou de la pierre véritables dans votre conception, mais ceux-ci ne font pas partie du minimum requis des </a:t>
            </a:r>
            <a:r>
              <a:rPr lang="fr-CA" sz="1500" dirty="0"/>
              <a:t>3 matériaux de marque Formica</a:t>
            </a:r>
            <a:r>
              <a:rPr lang="fr-CA" sz="1500" baseline="30000" dirty="0"/>
              <a:t>®</a:t>
            </a:r>
            <a:r>
              <a:rPr lang="fr-CA" sz="1500" dirty="0"/>
              <a:t> ou FENIX</a:t>
            </a:r>
            <a:r>
              <a:rPr lang="fr-CA" sz="1500" baseline="30000" dirty="0"/>
              <a:t>®</a:t>
            </a:r>
            <a:r>
              <a:rPr lang="fr-CA" sz="1500" dirty="0"/>
              <a:t>. </a:t>
            </a:r>
            <a:endParaRPr lang="fr-CA" sz="1500" noProof="0" dirty="0"/>
          </a:p>
        </p:txBody>
      </p:sp>
      <p:sp>
        <p:nvSpPr>
          <p:cNvPr id="128" name="Google Shape;128;p16">
            <a:extLst>
              <a:ext uri="{FF2B5EF4-FFF2-40B4-BE49-F238E27FC236}">
                <a16:creationId xmlns:a16="http://schemas.microsoft.com/office/drawing/2014/main" id="{4E77665D-3EF4-46C9-7E03-4B1CD66771C4}"/>
              </a:ext>
            </a:extLst>
          </p:cNvPr>
          <p:cNvSpPr txBox="1"/>
          <p:nvPr>
            <p:custDataLst>
              <p:tags r:id="rId2"/>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129" name="Google Shape;129;p16">
            <a:extLst>
              <a:ext uri="{FF2B5EF4-FFF2-40B4-BE49-F238E27FC236}">
                <a16:creationId xmlns:a16="http://schemas.microsoft.com/office/drawing/2014/main" id="{71B16EFB-94DA-C03F-64FB-1E6CC5FCE197}"/>
              </a:ext>
            </a:extLst>
          </p:cNvPr>
          <p:cNvSpPr txBox="1"/>
          <p:nvPr>
            <p:custDataLst>
              <p:tags r:id="rId3"/>
            </p:custDataLst>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pic>
        <p:nvPicPr>
          <p:cNvPr id="2" name="Google Shape;225;p25">
            <a:extLst>
              <a:ext uri="{FF2B5EF4-FFF2-40B4-BE49-F238E27FC236}">
                <a16:creationId xmlns:a16="http://schemas.microsoft.com/office/drawing/2014/main" id="{60865A63-1CA7-21DB-A02D-B542A8F69B6C}"/>
              </a:ext>
            </a:extLst>
          </p:cNvPr>
          <p:cNvPicPr preferRelativeResize="0"/>
          <p:nvPr>
            <p:custDataLst>
              <p:tags r:id="rId4"/>
            </p:custDataLst>
          </p:nvPr>
        </p:nvPicPr>
        <p:blipFill>
          <a:blip r:embed="rId8" cstate="screen">
            <a:extLst>
              <a:ext uri="{28A0092B-C50C-407E-A947-70E740481C1C}">
                <a14:useLocalDpi xmlns:a14="http://schemas.microsoft.com/office/drawing/2010/main"/>
              </a:ext>
            </a:extLst>
          </a:blip>
          <a:srcRect/>
          <a:stretch/>
        </p:blipFill>
        <p:spPr>
          <a:xfrm>
            <a:off x="8147248" y="645920"/>
            <a:ext cx="3608121" cy="5367757"/>
          </a:xfrm>
          <a:prstGeom prst="rect">
            <a:avLst/>
          </a:prstGeom>
          <a:noFill/>
          <a:ln>
            <a:noFill/>
          </a:ln>
        </p:spPr>
      </p:pic>
      <p:sp>
        <p:nvSpPr>
          <p:cNvPr id="3" name="TextBox 2">
            <a:extLst>
              <a:ext uri="{FF2B5EF4-FFF2-40B4-BE49-F238E27FC236}">
                <a16:creationId xmlns:a16="http://schemas.microsoft.com/office/drawing/2014/main" id="{375ACFB5-3E3F-A144-9508-F03EBB167098}"/>
              </a:ext>
            </a:extLst>
          </p:cNvPr>
          <p:cNvSpPr txBox="1"/>
          <p:nvPr>
            <p:custDataLst>
              <p:tags r:id="rId5"/>
            </p:custDataLst>
          </p:nvPr>
        </p:nvSpPr>
        <p:spPr>
          <a:xfrm>
            <a:off x="11788346" y="86497"/>
            <a:ext cx="370101" cy="307777"/>
          </a:xfrm>
          <a:prstGeom prst="rect">
            <a:avLst/>
          </a:prstGeom>
          <a:noFill/>
        </p:spPr>
        <p:txBody>
          <a:bodyPr wrap="none" rtlCol="0">
            <a:spAutoFit/>
          </a:bodyPr>
          <a:lstStyle/>
          <a:p>
            <a:r>
              <a:rPr lang="fr-CA" sz="1400" noProof="0" dirty="0"/>
              <a:t>11</a:t>
            </a:r>
          </a:p>
        </p:txBody>
      </p:sp>
    </p:spTree>
    <p:extLst>
      <p:ext uri="{BB962C8B-B14F-4D97-AF65-F5344CB8AC3E}">
        <p14:creationId xmlns:p14="http://schemas.microsoft.com/office/powerpoint/2010/main" val="1161965058"/>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6489B92F-3BD9-F6DE-5B48-19495D0C1009}"/>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34886485-1DA6-7588-794C-16D82F702CE4}"/>
              </a:ext>
            </a:extLst>
          </p:cNvPr>
          <p:cNvSpPr/>
          <p:nvPr>
            <p:custDataLst>
              <p:tags r:id="rId1"/>
            </p:custDataLst>
          </p:nvPr>
        </p:nvSpPr>
        <p:spPr>
          <a:xfrm>
            <a:off x="436631" y="540435"/>
            <a:ext cx="6697593" cy="746125"/>
          </a:xfrm>
          <a:prstGeom prst="rect">
            <a:avLst/>
          </a:prstGeom>
          <a:noFill/>
          <a:ln>
            <a:noFill/>
          </a:ln>
        </p:spPr>
        <p:txBody>
          <a:bodyPr spcFirstLastPara="1" wrap="square" lIns="91425" tIns="45700" rIns="91425" bIns="45700" anchor="t" anchorCtr="0">
            <a:noAutofit/>
          </a:bodyPr>
          <a:lstStyle/>
          <a:p>
            <a:r>
              <a:rPr lang="fr-CA" sz="4000" dirty="0">
                <a:ea typeface="Helvetica Neue"/>
                <a:cs typeface="Arial" panose="020B0604020202020204" pitchFamily="34" charset="0"/>
                <a:sym typeface="Helvetica Neue"/>
              </a:rPr>
              <a:t>Conditions d’inscription</a:t>
            </a:r>
            <a:endParaRPr lang="fr-CA" sz="4000" dirty="0">
              <a:sym typeface="Helvetica Neue"/>
            </a:endParaRPr>
          </a:p>
          <a:p>
            <a:endParaRPr lang="fr-CA" sz="1500" b="1" noProof="0" dirty="0">
              <a:ea typeface="Helvetica Neue"/>
              <a:cs typeface="Arial" panose="020B0604020202020204" pitchFamily="34" charset="0"/>
              <a:sym typeface="Helvetica Neue"/>
            </a:endParaRPr>
          </a:p>
          <a:p>
            <a:r>
              <a:rPr lang="fr-CA" b="1" dirty="0"/>
              <a:t>Comprendre comment travailler avec du stratifié (suite)</a:t>
            </a:r>
          </a:p>
          <a:p>
            <a:pPr marL="342900" indent="-342900">
              <a:buAutoNum type="arabicPeriod"/>
            </a:pPr>
            <a:endParaRPr lang="fr-CA" sz="1600" b="1" noProof="0" dirty="0"/>
          </a:p>
          <a:p>
            <a:r>
              <a:rPr lang="fr-CA" sz="1600" noProof="0" dirty="0">
                <a:ea typeface="Helvetica Neue"/>
                <a:cs typeface="Arial" panose="020B0604020202020204" pitchFamily="34" charset="0"/>
                <a:sym typeface="Helvetica Neue"/>
              </a:rPr>
              <a:t>Le stratifié de </a:t>
            </a:r>
            <a:r>
              <a:rPr lang="fr-CA" sz="1600" noProof="0" dirty="0" err="1">
                <a:ea typeface="Helvetica Neue"/>
                <a:cs typeface="Arial" panose="020B0604020202020204" pitchFamily="34" charset="0"/>
                <a:sym typeface="Helvetica Neue"/>
              </a:rPr>
              <a:t>marqu</a:t>
            </a:r>
            <a:r>
              <a:rPr lang="fr-CA" sz="1600" dirty="0">
                <a:ea typeface="Helvetica Neue"/>
                <a:cs typeface="Arial" panose="020B0604020202020204" pitchFamily="34" charset="0"/>
                <a:sym typeface="Helvetica Neue"/>
              </a:rPr>
              <a:t>e </a:t>
            </a:r>
            <a:r>
              <a:rPr lang="fr-CA" sz="1600" noProof="0" dirty="0">
                <a:ea typeface="Helvetica Neue"/>
                <a:cs typeface="Arial" panose="020B0604020202020204" pitchFamily="34" charset="0"/>
                <a:sym typeface="Helvetica Neue"/>
              </a:rPr>
              <a:t>Formica</a:t>
            </a:r>
            <a:r>
              <a:rPr lang="fr-CA" sz="1600" baseline="30000" noProof="0" dirty="0"/>
              <a:t>®</a:t>
            </a:r>
            <a:r>
              <a:rPr lang="fr-CA" sz="1600" noProof="0" dirty="0"/>
              <a:t> peut être arrondi (selon certaines limites) grâce au processus de </a:t>
            </a:r>
            <a:r>
              <a:rPr lang="fr-CA" sz="1600" noProof="0" dirty="0" err="1"/>
              <a:t>postformage</a:t>
            </a:r>
            <a:r>
              <a:rPr lang="fr-CA" sz="1600" noProof="0" dirty="0"/>
              <a:t>, à 325 degrés Fahrenheit. Réaliser des formes rondes peut être difficile. Il est recommandé de faire des courbes graduellement.</a:t>
            </a:r>
            <a:r>
              <a:rPr lang="fr-CA" sz="1600" noProof="0" dirty="0">
                <a:latin typeface="Arial" panose="020B0604020202020204" pitchFamily="34" charset="0"/>
                <a:ea typeface="Helvetica Neue"/>
                <a:cs typeface="Arial" panose="020B0604020202020204" pitchFamily="34" charset="0"/>
                <a:sym typeface="Helvetica Neue"/>
              </a:rPr>
              <a:t> </a:t>
            </a:r>
            <a:r>
              <a:rPr lang="fr-CA" sz="1600" dirty="0">
                <a:latin typeface="Arial" panose="020B0604020202020204" pitchFamily="34" charset="0"/>
                <a:ea typeface="Helvetica Neue"/>
                <a:cs typeface="Arial" panose="020B0604020202020204" pitchFamily="34" charset="0"/>
                <a:sym typeface="Helvetica Neue"/>
              </a:rPr>
              <a:t>Par exemple</a:t>
            </a:r>
            <a:r>
              <a:rPr lang="fr-CA" sz="1600" noProof="0" dirty="0">
                <a:latin typeface="Arial" panose="020B0604020202020204" pitchFamily="34" charset="0"/>
                <a:ea typeface="Helvetica Neue"/>
                <a:cs typeface="Arial" panose="020B0604020202020204" pitchFamily="34" charset="0"/>
                <a:sym typeface="Helvetica Neue"/>
              </a:rPr>
              <a:t>, le stratifié de marque </a:t>
            </a:r>
            <a:r>
              <a:rPr lang="fr-CA" sz="1600" noProof="0" dirty="0">
                <a:ea typeface="Helvetica Neue"/>
                <a:cs typeface="Arial" panose="020B0604020202020204" pitchFamily="34" charset="0"/>
                <a:sym typeface="Helvetica Neue"/>
              </a:rPr>
              <a:t>Formica</a:t>
            </a:r>
            <a:r>
              <a:rPr lang="fr-CA" sz="1600" baseline="30000" noProof="0" dirty="0"/>
              <a:t>®</a:t>
            </a:r>
            <a:r>
              <a:rPr lang="fr-CA" sz="1600" noProof="0" dirty="0"/>
              <a:t> ne peut pas :</a:t>
            </a:r>
          </a:p>
          <a:p>
            <a:pPr marL="285750" indent="-285750">
              <a:buFont typeface="Arial" panose="020B0604020202020204" pitchFamily="34" charset="0"/>
              <a:buChar char="•"/>
            </a:pPr>
            <a:r>
              <a:rPr lang="fr-CA" sz="1600" dirty="0"/>
              <a:t>Être tordu comme des pâtes alimentaires</a:t>
            </a:r>
            <a:endParaRPr lang="fr-CA" sz="1600" noProof="0" dirty="0"/>
          </a:p>
          <a:p>
            <a:pPr marL="285750" indent="-285750">
              <a:buFont typeface="Arial" panose="020B0604020202020204" pitchFamily="34" charset="0"/>
              <a:buChar char="•"/>
            </a:pPr>
            <a:r>
              <a:rPr lang="fr-CA" sz="1600" dirty="0"/>
              <a:t>Être formé en sphères ou en globes </a:t>
            </a:r>
          </a:p>
          <a:p>
            <a:pPr marL="285750" indent="-285750">
              <a:buFont typeface="Arial" panose="020B0604020202020204" pitchFamily="34" charset="0"/>
              <a:buChar char="•"/>
            </a:pPr>
            <a:r>
              <a:rPr lang="fr-CA" sz="1600" dirty="0"/>
              <a:t>Être modelé en boucles ou en spirales continues</a:t>
            </a:r>
          </a:p>
          <a:p>
            <a:pPr marL="285750" indent="-285750">
              <a:buFont typeface="Arial" panose="020B0604020202020204" pitchFamily="34" charset="0"/>
              <a:buChar char="•"/>
            </a:pPr>
            <a:endParaRPr lang="fr-CA" sz="1600" noProof="0" dirty="0"/>
          </a:p>
          <a:p>
            <a:r>
              <a:rPr lang="fr-CA" sz="1600" noProof="0" dirty="0">
                <a:ea typeface="Helvetica Neue"/>
                <a:cs typeface="Arial" panose="020B0604020202020204" pitchFamily="34" charset="0"/>
                <a:sym typeface="Helvetica Neue"/>
              </a:rPr>
              <a:t>Le stratifié de marque Formica</a:t>
            </a:r>
            <a:r>
              <a:rPr lang="fr-CA" sz="1600" baseline="30000" noProof="0" dirty="0">
                <a:ea typeface="Helvetica Neue"/>
                <a:cs typeface="Arial" panose="020B0604020202020204" pitchFamily="34" charset="0"/>
                <a:sym typeface="Helvetica Neue"/>
              </a:rPr>
              <a:t>®</a:t>
            </a:r>
            <a:r>
              <a:rPr lang="fr-CA" sz="1600" noProof="0" dirty="0">
                <a:ea typeface="Helvetica Neue"/>
                <a:cs typeface="Arial" panose="020B0604020202020204" pitchFamily="34" charset="0"/>
                <a:sym typeface="Helvetica Neue"/>
              </a:rPr>
              <a:t> doit être collé sur un substrat tel que le MDF, le contreplaqué ou un autre matériau rigide.</a:t>
            </a:r>
            <a:r>
              <a:rPr lang="fr-CA" sz="1600" noProof="0" dirty="0"/>
              <a:t> Gardez cette information à l’esprit lorsque vous élaborez votre design. De plus, il n’est pas recommandé pour </a:t>
            </a:r>
            <a:r>
              <a:rPr lang="fr-CA" sz="1600" dirty="0"/>
              <a:t>les applications extérieures. Veuillez concevoir un design destiné à un usage intérieur.</a:t>
            </a:r>
            <a:br>
              <a:rPr lang="fr-CA" sz="1600" noProof="0" dirty="0">
                <a:latin typeface="Arial" panose="020B0604020202020204" pitchFamily="34" charset="0"/>
                <a:ea typeface="Helvetica Neue"/>
                <a:cs typeface="Arial" panose="020B0604020202020204" pitchFamily="34" charset="0"/>
                <a:sym typeface="Helvetica Neue"/>
              </a:rPr>
            </a:br>
            <a:endParaRPr lang="fr-CA" sz="1600" noProof="0" dirty="0"/>
          </a:p>
          <a:p>
            <a:pPr>
              <a:spcBef>
                <a:spcPts val="360"/>
              </a:spcBef>
              <a:buClr>
                <a:schemeClr val="lt2"/>
              </a:buClr>
              <a:buSzPts val="1800"/>
            </a:pPr>
            <a:r>
              <a:rPr lang="fr-CA" sz="1600" noProof="0" dirty="0">
                <a:latin typeface="Arial" panose="020B0604020202020204" pitchFamily="34" charset="0"/>
                <a:ea typeface="Helvetica Neue"/>
                <a:cs typeface="Arial" panose="020B0604020202020204" pitchFamily="34" charset="0"/>
                <a:sym typeface="Helvetica Neue"/>
              </a:rPr>
              <a:t>Il est important de faire attention aux applications qui se trouvent près de sources d’eau, car l’excès d’eau peut endommager la couche protectrice et le centre en papier du stratifié. </a:t>
            </a:r>
            <a:endParaRPr lang="fr-CA" sz="1600" noProof="0" dirty="0"/>
          </a:p>
        </p:txBody>
      </p:sp>
      <p:sp>
        <p:nvSpPr>
          <p:cNvPr id="128" name="Google Shape;128;p16">
            <a:extLst>
              <a:ext uri="{FF2B5EF4-FFF2-40B4-BE49-F238E27FC236}">
                <a16:creationId xmlns:a16="http://schemas.microsoft.com/office/drawing/2014/main" id="{DD703B72-99DB-4705-5E48-A92111C07524}"/>
              </a:ext>
            </a:extLst>
          </p:cNvPr>
          <p:cNvSpPr txBox="1"/>
          <p:nvPr>
            <p:custDataLst>
              <p:tags r:id="rId2"/>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129" name="Google Shape;129;p16">
            <a:extLst>
              <a:ext uri="{FF2B5EF4-FFF2-40B4-BE49-F238E27FC236}">
                <a16:creationId xmlns:a16="http://schemas.microsoft.com/office/drawing/2014/main" id="{59DDE76A-9DEF-B3C3-F5FF-859041B09F9D}"/>
              </a:ext>
            </a:extLst>
          </p:cNvPr>
          <p:cNvSpPr txBox="1"/>
          <p:nvPr>
            <p:custDataLst>
              <p:tags r:id="rId3"/>
            </p:custDataLst>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pic>
        <p:nvPicPr>
          <p:cNvPr id="3" name="Google Shape;236;p26">
            <a:extLst>
              <a:ext uri="{FF2B5EF4-FFF2-40B4-BE49-F238E27FC236}">
                <a16:creationId xmlns:a16="http://schemas.microsoft.com/office/drawing/2014/main" id="{F6AE0295-90B5-A6B5-CDD6-06E751D3AD10}"/>
              </a:ext>
            </a:extLst>
          </p:cNvPr>
          <p:cNvPicPr preferRelativeResize="0"/>
          <p:nvPr>
            <p:custDataLst>
              <p:tags r:id="rId4"/>
            </p:custDataLst>
          </p:nvPr>
        </p:nvPicPr>
        <p:blipFill rotWithShape="1">
          <a:blip r:embed="rId8">
            <a:alphaModFix/>
          </a:blip>
          <a:srcRect/>
          <a:stretch/>
        </p:blipFill>
        <p:spPr>
          <a:xfrm>
            <a:off x="7218381" y="759630"/>
            <a:ext cx="4559117" cy="5151802"/>
          </a:xfrm>
          <a:prstGeom prst="rect">
            <a:avLst/>
          </a:prstGeom>
          <a:noFill/>
          <a:ln>
            <a:noFill/>
          </a:ln>
        </p:spPr>
      </p:pic>
      <p:sp>
        <p:nvSpPr>
          <p:cNvPr id="2" name="TextBox 1">
            <a:extLst>
              <a:ext uri="{FF2B5EF4-FFF2-40B4-BE49-F238E27FC236}">
                <a16:creationId xmlns:a16="http://schemas.microsoft.com/office/drawing/2014/main" id="{9AC758DC-42FA-9EDB-0683-60BBC897073A}"/>
              </a:ext>
            </a:extLst>
          </p:cNvPr>
          <p:cNvSpPr txBox="1"/>
          <p:nvPr>
            <p:custDataLst>
              <p:tags r:id="rId5"/>
            </p:custDataLst>
          </p:nvPr>
        </p:nvSpPr>
        <p:spPr>
          <a:xfrm>
            <a:off x="11788346" y="86497"/>
            <a:ext cx="383438" cy="307777"/>
          </a:xfrm>
          <a:prstGeom prst="rect">
            <a:avLst/>
          </a:prstGeom>
          <a:noFill/>
        </p:spPr>
        <p:txBody>
          <a:bodyPr wrap="none" rtlCol="0">
            <a:spAutoFit/>
          </a:bodyPr>
          <a:lstStyle/>
          <a:p>
            <a:r>
              <a:rPr lang="fr-CA" sz="1400" noProof="0" dirty="0"/>
              <a:t>12</a:t>
            </a:r>
          </a:p>
        </p:txBody>
      </p:sp>
    </p:spTree>
    <p:extLst>
      <p:ext uri="{BB962C8B-B14F-4D97-AF65-F5344CB8AC3E}">
        <p14:creationId xmlns:p14="http://schemas.microsoft.com/office/powerpoint/2010/main" val="291615252"/>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9414D135-09AD-59DB-88C1-B9A79FC07BBD}"/>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9D55F84C-25DC-21BC-8E14-A9A6DE3E7EE0}"/>
              </a:ext>
            </a:extLst>
          </p:cNvPr>
          <p:cNvSpPr/>
          <p:nvPr>
            <p:custDataLst>
              <p:tags r:id="rId1"/>
            </p:custDataLst>
          </p:nvPr>
        </p:nvSpPr>
        <p:spPr>
          <a:xfrm>
            <a:off x="436631" y="540435"/>
            <a:ext cx="6049229" cy="746125"/>
          </a:xfrm>
          <a:prstGeom prst="rect">
            <a:avLst/>
          </a:prstGeom>
          <a:noFill/>
          <a:ln>
            <a:noFill/>
          </a:ln>
        </p:spPr>
        <p:txBody>
          <a:bodyPr spcFirstLastPara="1" wrap="square" lIns="91425" tIns="45700" rIns="91425" bIns="45700" anchor="t" anchorCtr="0">
            <a:noAutofit/>
          </a:bodyPr>
          <a:lstStyle/>
          <a:p>
            <a:r>
              <a:rPr lang="fr-CA" sz="4000" dirty="0">
                <a:ea typeface="Helvetica Neue"/>
                <a:cs typeface="Arial" panose="020B0604020202020204" pitchFamily="34" charset="0"/>
                <a:sym typeface="Helvetica Neue"/>
              </a:rPr>
              <a:t>Conditions d’inscription</a:t>
            </a:r>
            <a:endParaRPr lang="fr-CA" sz="4000" dirty="0">
              <a:sym typeface="Helvetica Neue"/>
            </a:endParaRPr>
          </a:p>
          <a:p>
            <a:endParaRPr lang="fr-CA" noProof="0" dirty="0">
              <a:ea typeface="Helvetica Neue"/>
              <a:cs typeface="Arial" panose="020B0604020202020204" pitchFamily="34" charset="0"/>
              <a:sym typeface="Helvetica Neue"/>
            </a:endParaRPr>
          </a:p>
          <a:p>
            <a:endParaRPr lang="fr-CA" sz="1500" b="1" noProof="0" dirty="0">
              <a:ea typeface="Helvetica Neue"/>
              <a:cs typeface="Arial" panose="020B0604020202020204" pitchFamily="34" charset="0"/>
              <a:sym typeface="Helvetica Neue"/>
            </a:endParaRPr>
          </a:p>
          <a:p>
            <a:r>
              <a:rPr lang="fr-CA" b="1" dirty="0"/>
              <a:t>Comprendre comment travailler avec du stratifié (suite)</a:t>
            </a:r>
          </a:p>
          <a:p>
            <a:endParaRPr lang="fr-CA" sz="1600" b="1" noProof="0" dirty="0"/>
          </a:p>
          <a:p>
            <a:pPr>
              <a:spcBef>
                <a:spcPts val="360"/>
              </a:spcBef>
              <a:buClr>
                <a:schemeClr val="lt2"/>
              </a:buClr>
              <a:buSzPts val="1800"/>
            </a:pPr>
            <a:r>
              <a:rPr lang="fr-CA" sz="1600" noProof="0" dirty="0"/>
              <a:t>Les designs qui ne peuvent pas être fabriqués ne sont pas admissibles au concours. Consultez les guides de fabrications de </a:t>
            </a:r>
            <a:r>
              <a:rPr lang="fr-CA" sz="1600" noProof="0" dirty="0" err="1"/>
              <a:t>postformage</a:t>
            </a:r>
            <a:r>
              <a:rPr lang="fr-CA" sz="1600" noProof="0" dirty="0"/>
              <a:t> disponibles sur le site web </a:t>
            </a:r>
            <a:r>
              <a:rPr lang="fr-CA" sz="1600" dirty="0">
                <a:latin typeface="Arial" panose="020B0604020202020204" pitchFamily="34" charset="0"/>
                <a:ea typeface="Helvetica Neue"/>
                <a:cs typeface="Arial" panose="020B0604020202020204" pitchFamily="34" charset="0"/>
                <a:sym typeface="Helvetica Neue"/>
                <a:hlinkClick r:id="rId7"/>
              </a:rPr>
              <a:t>www.formicadocs.info</a:t>
            </a:r>
            <a:r>
              <a:rPr lang="fr-CA" sz="1600" dirty="0">
                <a:latin typeface="Arial" panose="020B0604020202020204" pitchFamily="34" charset="0"/>
                <a:ea typeface="Helvetica Neue"/>
                <a:cs typeface="Arial" panose="020B0604020202020204" pitchFamily="34" charset="0"/>
                <a:sym typeface="Helvetica Neue"/>
              </a:rPr>
              <a:t>, regardez les vidéos DIY sur la chaîne YouTube du Groupe Formica </a:t>
            </a:r>
            <a:r>
              <a:rPr lang="en-US" sz="1600" dirty="0">
                <a:latin typeface="Arial" panose="020B0604020202020204" pitchFamily="34" charset="0"/>
                <a:ea typeface="Helvetica Neue"/>
                <a:cs typeface="Arial" panose="020B0604020202020204" pitchFamily="34" charset="0"/>
                <a:sym typeface="Helvetica Neue"/>
              </a:rPr>
              <a:t>(</a:t>
            </a:r>
            <a:r>
              <a:rPr lang="en-US" sz="1600" dirty="0">
                <a:latin typeface="Arial" panose="020B0604020202020204" pitchFamily="34" charset="0"/>
                <a:ea typeface="Helvetica Neue"/>
                <a:cs typeface="Arial" panose="020B0604020202020204" pitchFamily="34" charset="0"/>
                <a:sym typeface="Helvetica Neue"/>
                <a:hlinkClick r:id="rId8"/>
              </a:rPr>
              <a:t>http://bit.ly/4xaRyB2</a:t>
            </a:r>
            <a:r>
              <a:rPr lang="en-US" sz="1600" dirty="0">
                <a:latin typeface="Arial" panose="020B0604020202020204" pitchFamily="34" charset="0"/>
                <a:ea typeface="Helvetica Neue"/>
                <a:cs typeface="Arial" panose="020B0604020202020204" pitchFamily="34" charset="0"/>
                <a:sym typeface="Helvetica Neue"/>
              </a:rPr>
              <a:t>; </a:t>
            </a:r>
            <a:r>
              <a:rPr lang="en-US" sz="1200" i="1" dirty="0" err="1">
                <a:latin typeface="Arial" panose="020B0604020202020204" pitchFamily="34" charset="0"/>
                <a:ea typeface="Helvetica Neue"/>
                <a:cs typeface="Arial" panose="020B0604020202020204" pitchFamily="34" charset="0"/>
                <a:sym typeface="Helvetica Neue"/>
              </a:rPr>
              <a:t>certaines</a:t>
            </a:r>
            <a:r>
              <a:rPr lang="en-US" sz="1200" i="1" dirty="0">
                <a:latin typeface="Arial" panose="020B0604020202020204" pitchFamily="34" charset="0"/>
                <a:ea typeface="Helvetica Neue"/>
                <a:cs typeface="Arial" panose="020B0604020202020204" pitchFamily="34" charset="0"/>
                <a:sym typeface="Helvetica Neue"/>
              </a:rPr>
              <a:t> </a:t>
            </a:r>
            <a:r>
              <a:rPr lang="en-US" sz="1200" i="1" dirty="0" err="1">
                <a:latin typeface="Arial" panose="020B0604020202020204" pitchFamily="34" charset="0"/>
                <a:ea typeface="Helvetica Neue"/>
                <a:cs typeface="Arial" panose="020B0604020202020204" pitchFamily="34" charset="0"/>
                <a:sym typeface="Helvetica Neue"/>
              </a:rPr>
              <a:t>vidéos</a:t>
            </a:r>
            <a:r>
              <a:rPr lang="en-US" sz="1200" i="1" dirty="0">
                <a:latin typeface="Arial" panose="020B0604020202020204" pitchFamily="34" charset="0"/>
                <a:ea typeface="Helvetica Neue"/>
                <a:cs typeface="Arial" panose="020B0604020202020204" pitchFamily="34" charset="0"/>
                <a:sym typeface="Helvetica Neue"/>
              </a:rPr>
              <a:t> </a:t>
            </a:r>
            <a:r>
              <a:rPr lang="en-US" sz="1200" i="1" dirty="0" err="1">
                <a:latin typeface="Arial" panose="020B0604020202020204" pitchFamily="34" charset="0"/>
                <a:ea typeface="Helvetica Neue"/>
                <a:cs typeface="Arial" panose="020B0604020202020204" pitchFamily="34" charset="0"/>
                <a:sym typeface="Helvetica Neue"/>
              </a:rPr>
              <a:t>sont</a:t>
            </a:r>
            <a:r>
              <a:rPr lang="en-US" sz="1200" i="1" dirty="0">
                <a:latin typeface="Arial" panose="020B0604020202020204" pitchFamily="34" charset="0"/>
                <a:ea typeface="Helvetica Neue"/>
                <a:cs typeface="Arial" panose="020B0604020202020204" pitchFamily="34" charset="0"/>
                <a:sym typeface="Helvetica Neue"/>
              </a:rPr>
              <a:t> </a:t>
            </a:r>
            <a:r>
              <a:rPr lang="en-US" sz="1200" i="1" dirty="0" err="1">
                <a:latin typeface="Arial" panose="020B0604020202020204" pitchFamily="34" charset="0"/>
                <a:ea typeface="Helvetica Neue"/>
                <a:cs typeface="Arial" panose="020B0604020202020204" pitchFamily="34" charset="0"/>
                <a:sym typeface="Helvetica Neue"/>
              </a:rPr>
              <a:t>uniquement</a:t>
            </a:r>
            <a:r>
              <a:rPr lang="en-US" sz="1200" i="1" dirty="0">
                <a:latin typeface="Arial" panose="020B0604020202020204" pitchFamily="34" charset="0"/>
                <a:ea typeface="Helvetica Neue"/>
                <a:cs typeface="Arial" panose="020B0604020202020204" pitchFamily="34" charset="0"/>
                <a:sym typeface="Helvetica Neue"/>
              </a:rPr>
              <a:t> </a:t>
            </a:r>
            <a:r>
              <a:rPr lang="en-US" sz="1200" i="1" dirty="0" err="1">
                <a:latin typeface="Arial" panose="020B0604020202020204" pitchFamily="34" charset="0"/>
                <a:ea typeface="Helvetica Neue"/>
                <a:cs typeface="Arial" panose="020B0604020202020204" pitchFamily="34" charset="0"/>
                <a:sym typeface="Helvetica Neue"/>
              </a:rPr>
              <a:t>en</a:t>
            </a:r>
            <a:r>
              <a:rPr lang="en-US" sz="1200" i="1" dirty="0">
                <a:latin typeface="Arial" panose="020B0604020202020204" pitchFamily="34" charset="0"/>
                <a:ea typeface="Helvetica Neue"/>
                <a:cs typeface="Arial" panose="020B0604020202020204" pitchFamily="34" charset="0"/>
                <a:sym typeface="Helvetica Neue"/>
              </a:rPr>
              <a:t> anglais, </a:t>
            </a:r>
            <a:r>
              <a:rPr lang="en-US" sz="1200" i="1" dirty="0" err="1">
                <a:latin typeface="Arial" panose="020B0604020202020204" pitchFamily="34" charset="0"/>
                <a:ea typeface="Helvetica Neue"/>
                <a:cs typeface="Arial" panose="020B0604020202020204" pitchFamily="34" charset="0"/>
                <a:sym typeface="Helvetica Neue"/>
              </a:rPr>
              <a:t>mais</a:t>
            </a:r>
            <a:r>
              <a:rPr lang="en-US" sz="1200" i="1" dirty="0">
                <a:latin typeface="Arial" panose="020B0604020202020204" pitchFamily="34" charset="0"/>
                <a:ea typeface="Helvetica Neue"/>
                <a:cs typeface="Arial" panose="020B0604020202020204" pitchFamily="34" charset="0"/>
                <a:sym typeface="Helvetica Neue"/>
              </a:rPr>
              <a:t> vous </a:t>
            </a:r>
            <a:r>
              <a:rPr lang="en-US" sz="1200" i="1" dirty="0" err="1">
                <a:latin typeface="Arial" panose="020B0604020202020204" pitchFamily="34" charset="0"/>
                <a:ea typeface="Helvetica Neue"/>
                <a:cs typeface="Arial" panose="020B0604020202020204" pitchFamily="34" charset="0"/>
                <a:sym typeface="Helvetica Neue"/>
              </a:rPr>
              <a:t>pouvez</a:t>
            </a:r>
            <a:r>
              <a:rPr lang="en-US" sz="1200" i="1" dirty="0">
                <a:latin typeface="Arial" panose="020B0604020202020204" pitchFamily="34" charset="0"/>
                <a:ea typeface="Helvetica Neue"/>
                <a:cs typeface="Arial" panose="020B0604020202020204" pitchFamily="34" charset="0"/>
                <a:sym typeface="Helvetica Neue"/>
              </a:rPr>
              <a:t> </a:t>
            </a:r>
            <a:r>
              <a:rPr lang="en-US" sz="1200" i="1" dirty="0" err="1">
                <a:latin typeface="Arial" panose="020B0604020202020204" pitchFamily="34" charset="0"/>
                <a:ea typeface="Helvetica Neue"/>
                <a:cs typeface="Arial" panose="020B0604020202020204" pitchFamily="34" charset="0"/>
                <a:sym typeface="Helvetica Neue"/>
              </a:rPr>
              <a:t>utiliser</a:t>
            </a:r>
            <a:r>
              <a:rPr lang="en-US" sz="1200" i="1" dirty="0">
                <a:latin typeface="Arial" panose="020B0604020202020204" pitchFamily="34" charset="0"/>
                <a:ea typeface="Helvetica Neue"/>
                <a:cs typeface="Arial" panose="020B0604020202020204" pitchFamily="34" charset="0"/>
                <a:sym typeface="Helvetica Neue"/>
              </a:rPr>
              <a:t> les sous-</a:t>
            </a:r>
            <a:r>
              <a:rPr lang="en-US" sz="1200" i="1" dirty="0" err="1">
                <a:latin typeface="Arial" panose="020B0604020202020204" pitchFamily="34" charset="0"/>
                <a:ea typeface="Helvetica Neue"/>
                <a:cs typeface="Arial" panose="020B0604020202020204" pitchFamily="34" charset="0"/>
                <a:sym typeface="Helvetica Neue"/>
              </a:rPr>
              <a:t>titres</a:t>
            </a:r>
            <a:r>
              <a:rPr lang="en-US" sz="1200" i="1" dirty="0">
                <a:latin typeface="Arial" panose="020B0604020202020204" pitchFamily="34" charset="0"/>
                <a:ea typeface="Helvetica Neue"/>
                <a:cs typeface="Arial" panose="020B0604020202020204" pitchFamily="34" charset="0"/>
                <a:sym typeface="Helvetica Neue"/>
              </a:rPr>
              <a:t> </a:t>
            </a:r>
            <a:r>
              <a:rPr lang="en-US" sz="1200" i="1" dirty="0" err="1">
                <a:latin typeface="Arial" panose="020B0604020202020204" pitchFamily="34" charset="0"/>
                <a:ea typeface="Helvetica Neue"/>
                <a:cs typeface="Arial" panose="020B0604020202020204" pitchFamily="34" charset="0"/>
                <a:sym typeface="Helvetica Neue"/>
              </a:rPr>
              <a:t>autogénérés</a:t>
            </a:r>
            <a:r>
              <a:rPr lang="en-US" sz="1600" dirty="0">
                <a:latin typeface="Arial" panose="020B0604020202020204" pitchFamily="34" charset="0"/>
                <a:ea typeface="Helvetica Neue"/>
                <a:cs typeface="Arial" panose="020B0604020202020204" pitchFamily="34" charset="0"/>
                <a:sym typeface="Helvetica Neue"/>
              </a:rPr>
              <a:t>)</a:t>
            </a:r>
            <a:r>
              <a:rPr lang="fr-CA" sz="1600" dirty="0">
                <a:latin typeface="Arial" panose="020B0604020202020204" pitchFamily="34" charset="0"/>
                <a:ea typeface="Helvetica Neue"/>
                <a:cs typeface="Arial" panose="020B0604020202020204" pitchFamily="34" charset="0"/>
                <a:sym typeface="Helvetica Neue"/>
              </a:rPr>
              <a:t> pour apprendre et voir comment le stratifié peut être utilisé et appliqué.</a:t>
            </a:r>
          </a:p>
          <a:p>
            <a:pPr>
              <a:spcBef>
                <a:spcPts val="360"/>
              </a:spcBef>
              <a:buClr>
                <a:schemeClr val="lt2"/>
              </a:buClr>
              <a:buSzPts val="1800"/>
            </a:pPr>
            <a:endParaRPr lang="fr-CA" sz="1600" noProof="0" dirty="0">
              <a:latin typeface="Arial" panose="020B0604020202020204" pitchFamily="34" charset="0"/>
              <a:ea typeface="Helvetica Neue"/>
              <a:cs typeface="Arial" panose="020B0604020202020204" pitchFamily="34" charset="0"/>
              <a:sym typeface="Helvetica Neue"/>
            </a:endParaRPr>
          </a:p>
          <a:p>
            <a:pPr>
              <a:spcBef>
                <a:spcPts val="360"/>
              </a:spcBef>
              <a:buClr>
                <a:schemeClr val="lt2"/>
              </a:buClr>
              <a:buSzPts val="1800"/>
            </a:pPr>
            <a:r>
              <a:rPr lang="fr-CA" sz="1600" dirty="0">
                <a:latin typeface="Arial" panose="020B0604020202020204" pitchFamily="34" charset="0"/>
                <a:ea typeface="Helvetica Neue"/>
                <a:cs typeface="Arial" panose="020B0604020202020204" pitchFamily="34" charset="0"/>
                <a:sym typeface="Helvetica Neue"/>
              </a:rPr>
              <a:t>Si vous avez des questions vous pouvez écrire un courriel à l’adresse</a:t>
            </a:r>
            <a:r>
              <a:rPr lang="fr-CA" sz="1600" noProof="0" dirty="0">
                <a:latin typeface="Arial" panose="020B0604020202020204" pitchFamily="34" charset="0"/>
                <a:ea typeface="Helvetica Neue"/>
                <a:cs typeface="Arial" panose="020B0604020202020204" pitchFamily="34" charset="0"/>
                <a:sym typeface="Helvetica Neue"/>
              </a:rPr>
              <a:t> </a:t>
            </a:r>
            <a:r>
              <a:rPr lang="fr-CA" sz="1600" noProof="0" dirty="0">
                <a:hlinkClick r:id="rId9"/>
              </a:rPr>
              <a:t>formica@clynch.com</a:t>
            </a:r>
            <a:r>
              <a:rPr lang="fr-CA" sz="1600" noProof="0" dirty="0"/>
              <a:t>. </a:t>
            </a:r>
            <a:r>
              <a:rPr lang="fr-CA" sz="1600" dirty="0"/>
              <a:t>Veuillez prévoir un délai de 3 à 5 jours ouvrables pour obtenir une réponse.</a:t>
            </a:r>
            <a:r>
              <a:rPr lang="fr-CA" sz="1600" noProof="0" dirty="0"/>
              <a:t> </a:t>
            </a:r>
          </a:p>
        </p:txBody>
      </p:sp>
      <p:sp>
        <p:nvSpPr>
          <p:cNvPr id="128" name="Google Shape;128;p16">
            <a:extLst>
              <a:ext uri="{FF2B5EF4-FFF2-40B4-BE49-F238E27FC236}">
                <a16:creationId xmlns:a16="http://schemas.microsoft.com/office/drawing/2014/main" id="{1FFF04D3-7FDA-ECC7-BBF8-03C31FA5E33F}"/>
              </a:ext>
            </a:extLst>
          </p:cNvPr>
          <p:cNvSpPr txBox="1"/>
          <p:nvPr>
            <p:custDataLst>
              <p:tags r:id="rId2"/>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pic>
        <p:nvPicPr>
          <p:cNvPr id="3" name="Picture 2" descr="A bathroom with a black countertop and two mirrors&#10;&#10;Description automatically generated">
            <a:extLst>
              <a:ext uri="{FF2B5EF4-FFF2-40B4-BE49-F238E27FC236}">
                <a16:creationId xmlns:a16="http://schemas.microsoft.com/office/drawing/2014/main" id="{1A3BFD7E-61EA-EBE8-2615-80323BD4FB70}"/>
              </a:ext>
            </a:extLst>
          </p:cNvPr>
          <p:cNvPicPr>
            <a:picLocks noChangeAspect="1"/>
          </p:cNvPicPr>
          <p:nvPr>
            <p:custDataLst>
              <p:tags r:id="rId3"/>
            </p:custDataLst>
          </p:nvPr>
        </p:nvPicPr>
        <p:blipFill>
          <a:blip r:embed="rId10" cstate="screen">
            <a:extLst>
              <a:ext uri="{28A0092B-C50C-407E-A947-70E740481C1C}">
                <a14:useLocalDpi xmlns:a14="http://schemas.microsoft.com/office/drawing/2010/main"/>
              </a:ext>
            </a:extLst>
          </a:blip>
          <a:srcRect/>
          <a:stretch/>
        </p:blipFill>
        <p:spPr>
          <a:xfrm>
            <a:off x="6780604" y="561880"/>
            <a:ext cx="5215388" cy="5554158"/>
          </a:xfrm>
          <a:prstGeom prst="rect">
            <a:avLst/>
          </a:prstGeom>
        </p:spPr>
      </p:pic>
      <p:sp>
        <p:nvSpPr>
          <p:cNvPr id="2" name="TextBox 1">
            <a:extLst>
              <a:ext uri="{FF2B5EF4-FFF2-40B4-BE49-F238E27FC236}">
                <a16:creationId xmlns:a16="http://schemas.microsoft.com/office/drawing/2014/main" id="{67EADB1E-1B3A-DE89-944B-8EFDC6F5C80E}"/>
              </a:ext>
            </a:extLst>
          </p:cNvPr>
          <p:cNvSpPr txBox="1"/>
          <p:nvPr>
            <p:custDataLst>
              <p:tags r:id="rId4"/>
            </p:custDataLst>
          </p:nvPr>
        </p:nvSpPr>
        <p:spPr>
          <a:xfrm>
            <a:off x="11788346" y="86497"/>
            <a:ext cx="383438" cy="307777"/>
          </a:xfrm>
          <a:prstGeom prst="rect">
            <a:avLst/>
          </a:prstGeom>
          <a:noFill/>
        </p:spPr>
        <p:txBody>
          <a:bodyPr wrap="none" rtlCol="0">
            <a:spAutoFit/>
          </a:bodyPr>
          <a:lstStyle/>
          <a:p>
            <a:r>
              <a:rPr lang="fr-CA" sz="1400" noProof="0" dirty="0"/>
              <a:t>13</a:t>
            </a:r>
          </a:p>
        </p:txBody>
      </p:sp>
    </p:spTree>
    <p:extLst>
      <p:ext uri="{BB962C8B-B14F-4D97-AF65-F5344CB8AC3E}">
        <p14:creationId xmlns:p14="http://schemas.microsoft.com/office/powerpoint/2010/main" val="3103530033"/>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43"/>
          <p:cNvSpPr/>
          <p:nvPr>
            <p:custDataLst>
              <p:tags r:id="rId1"/>
            </p:custDataLst>
          </p:nvPr>
        </p:nvSpPr>
        <p:spPr>
          <a:xfrm>
            <a:off x="516367" y="535511"/>
            <a:ext cx="10972800" cy="461665"/>
          </a:xfrm>
          <a:prstGeom prst="rect">
            <a:avLst/>
          </a:prstGeom>
          <a:noFill/>
          <a:ln>
            <a:noFill/>
          </a:ln>
        </p:spPr>
        <p:txBody>
          <a:bodyPr spcFirstLastPara="1" wrap="square" lIns="91425" tIns="45700" rIns="91425" bIns="45700" anchor="t" anchorCtr="0">
            <a:noAutofit/>
          </a:bodyPr>
          <a:lstStyle/>
          <a:p>
            <a:r>
              <a:rPr lang="en-US" sz="4000" dirty="0">
                <a:latin typeface="Arial" panose="020B0604020202020204" pitchFamily="34" charset="0"/>
                <a:ea typeface="Helvetica Neue"/>
                <a:cs typeface="Arial" panose="020B0604020202020204" pitchFamily="34" charset="0"/>
                <a:sym typeface="Helvetica Neue"/>
              </a:rPr>
              <a:t>Comment commander des </a:t>
            </a:r>
            <a:r>
              <a:rPr lang="en-US" sz="4000" dirty="0" err="1">
                <a:latin typeface="Arial" panose="020B0604020202020204" pitchFamily="34" charset="0"/>
                <a:ea typeface="Helvetica Neue"/>
                <a:cs typeface="Arial" panose="020B0604020202020204" pitchFamily="34" charset="0"/>
                <a:sym typeface="Helvetica Neue"/>
              </a:rPr>
              <a:t>échantillons</a:t>
            </a:r>
            <a:r>
              <a:rPr lang="en-US" sz="4000" dirty="0">
                <a:latin typeface="Arial" panose="020B0604020202020204" pitchFamily="34" charset="0"/>
                <a:ea typeface="Helvetica Neue"/>
                <a:cs typeface="Arial" panose="020B0604020202020204" pitchFamily="34" charset="0"/>
                <a:sym typeface="Helvetica Neue"/>
              </a:rPr>
              <a:t> </a:t>
            </a:r>
            <a:r>
              <a:rPr lang="en-US" sz="4000" dirty="0" err="1">
                <a:latin typeface="Arial" panose="020B0604020202020204" pitchFamily="34" charset="0"/>
                <a:ea typeface="Helvetica Neue"/>
                <a:cs typeface="Arial" panose="020B0604020202020204" pitchFamily="34" charset="0"/>
                <a:sym typeface="Helvetica Neue"/>
              </a:rPr>
              <a:t>gratuits</a:t>
            </a:r>
            <a:endParaRPr lang="en-US" sz="4000" dirty="0">
              <a:latin typeface="Arial" panose="020B0604020202020204" pitchFamily="34" charset="0"/>
              <a:ea typeface="Helvetica Neue"/>
              <a:cs typeface="Arial" panose="020B0604020202020204" pitchFamily="34" charset="0"/>
              <a:sym typeface="Helvetica Neue"/>
            </a:endParaRPr>
          </a:p>
          <a:p>
            <a:endParaRPr lang="en-US" sz="1400" dirty="0"/>
          </a:p>
          <a:p>
            <a:r>
              <a:rPr lang="en-US" sz="1600" dirty="0"/>
              <a:t>Des </a:t>
            </a:r>
            <a:r>
              <a:rPr lang="en-US" sz="1600" dirty="0" err="1"/>
              <a:t>échantillons</a:t>
            </a:r>
            <a:r>
              <a:rPr lang="en-US" sz="1600" dirty="0"/>
              <a:t> </a:t>
            </a:r>
            <a:r>
              <a:rPr lang="en-US" sz="1600" dirty="0" err="1"/>
              <a:t>peuvent</a:t>
            </a:r>
            <a:r>
              <a:rPr lang="en-US" sz="1600" dirty="0"/>
              <a:t> vous aider à comparer et à </a:t>
            </a:r>
            <a:r>
              <a:rPr lang="en-US" sz="1600" dirty="0" err="1"/>
              <a:t>visualiser</a:t>
            </a:r>
            <a:r>
              <a:rPr lang="en-US" sz="1600" dirty="0"/>
              <a:t> les </a:t>
            </a:r>
            <a:r>
              <a:rPr lang="en-US" sz="1600" dirty="0" err="1"/>
              <a:t>produits</a:t>
            </a:r>
            <a:r>
              <a:rPr lang="en-US" sz="1600" dirty="0"/>
              <a:t> de marque Formica</a:t>
            </a:r>
            <a:r>
              <a:rPr lang="en-US" sz="1600" baseline="30000" dirty="0"/>
              <a:t>®</a:t>
            </a:r>
            <a:r>
              <a:rPr lang="en-US" sz="1600" dirty="0"/>
              <a:t> et FENIX</a:t>
            </a:r>
            <a:r>
              <a:rPr lang="en-US" sz="1600" baseline="30000" dirty="0"/>
              <a:t>®</a:t>
            </a:r>
            <a:r>
              <a:rPr lang="en-US" sz="1600" dirty="0"/>
              <a:t>. </a:t>
            </a:r>
            <a:r>
              <a:rPr lang="fr-FR" sz="1600" dirty="0"/>
              <a:t>Vous pouvez commander des échantillons gratuits à partir des pages « Produits », comme illustré ci-dessous :</a:t>
            </a:r>
            <a:r>
              <a:rPr lang="en-US" sz="1600" dirty="0"/>
              <a:t> </a:t>
            </a:r>
          </a:p>
          <a:p>
            <a:endParaRPr lang="en-US" sz="1600" dirty="0"/>
          </a:p>
          <a:p>
            <a:endParaRPr lang="en-US" sz="1500" dirty="0">
              <a:latin typeface="Arial" panose="020B0604020202020204" pitchFamily="34" charset="0"/>
              <a:ea typeface="Helvetica Neue"/>
              <a:cs typeface="Arial" panose="020B0604020202020204" pitchFamily="34" charset="0"/>
              <a:sym typeface="Helvetica Neue"/>
            </a:endParaRPr>
          </a:p>
          <a:p>
            <a:pPr>
              <a:buClr>
                <a:schemeClr val="tx1"/>
              </a:buClr>
            </a:pPr>
            <a:r>
              <a:rPr lang="en-US" sz="1400" b="1" dirty="0"/>
              <a:t>    </a:t>
            </a:r>
            <a:r>
              <a:rPr lang="en-US" sz="1400" b="1" dirty="0" err="1"/>
              <a:t>Stratifié</a:t>
            </a:r>
            <a:r>
              <a:rPr lang="en-US" sz="1400" b="1" dirty="0"/>
              <a:t> de marque Formica</a:t>
            </a:r>
            <a:r>
              <a:rPr lang="en-US" sz="1400" b="1" baseline="30000" dirty="0"/>
              <a:t>®</a:t>
            </a:r>
            <a:r>
              <a:rPr lang="en-US" sz="1400" b="1" dirty="0"/>
              <a:t> (Formica.com)                    	        FENIX</a:t>
            </a:r>
            <a:r>
              <a:rPr lang="en-US" sz="1400" b="1" baseline="30000" dirty="0"/>
              <a:t>®</a:t>
            </a:r>
            <a:r>
              <a:rPr lang="en-US" sz="1400" b="1" dirty="0"/>
              <a:t> Amérique du Nord (fenixforinteriors-na.com)</a:t>
            </a:r>
          </a:p>
          <a:p>
            <a:pPr>
              <a:buClr>
                <a:schemeClr val="tx1"/>
              </a:buClr>
            </a:pPr>
            <a:endParaRPr sz="16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404" name="Google Shape;404;p43"/>
          <p:cNvSpPr txBox="1"/>
          <p:nvPr>
            <p:custDataLst>
              <p:tags r:id="rId2"/>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405" name="Google Shape;405;p43"/>
          <p:cNvSpPr txBox="1"/>
          <p:nvPr>
            <p:custDataLst>
              <p:tags r:id="rId3"/>
            </p:custDataLst>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 name="TextBox 1">
            <a:extLst>
              <a:ext uri="{FF2B5EF4-FFF2-40B4-BE49-F238E27FC236}">
                <a16:creationId xmlns:a16="http://schemas.microsoft.com/office/drawing/2014/main" id="{B5D9A892-01CF-A719-0AEF-0C58C195E20A}"/>
              </a:ext>
            </a:extLst>
          </p:cNvPr>
          <p:cNvSpPr txBox="1"/>
          <p:nvPr>
            <p:custDataLst>
              <p:tags r:id="rId4"/>
            </p:custDataLst>
          </p:nvPr>
        </p:nvSpPr>
        <p:spPr>
          <a:xfrm>
            <a:off x="11788346" y="86497"/>
            <a:ext cx="383438" cy="307777"/>
          </a:xfrm>
          <a:prstGeom prst="rect">
            <a:avLst/>
          </a:prstGeom>
          <a:noFill/>
        </p:spPr>
        <p:txBody>
          <a:bodyPr wrap="none" rtlCol="0">
            <a:spAutoFit/>
          </a:bodyPr>
          <a:lstStyle/>
          <a:p>
            <a:r>
              <a:rPr lang="fr-CA" sz="1400" dirty="0"/>
              <a:t>14</a:t>
            </a:r>
            <a:endParaRPr lang="en-US" sz="1400" dirty="0"/>
          </a:p>
        </p:txBody>
      </p:sp>
      <p:pic>
        <p:nvPicPr>
          <p:cNvPr id="6" name="Image 5">
            <a:extLst>
              <a:ext uri="{FF2B5EF4-FFF2-40B4-BE49-F238E27FC236}">
                <a16:creationId xmlns:a16="http://schemas.microsoft.com/office/drawing/2014/main" id="{EC8DC8D0-52B0-5539-8546-1FC994BE2DED}"/>
              </a:ext>
            </a:extLst>
          </p:cNvPr>
          <p:cNvPicPr>
            <a:picLocks noChangeAspect="1"/>
          </p:cNvPicPr>
          <p:nvPr>
            <p:custDataLst>
              <p:tags r:id="rId5"/>
            </p:custDataLst>
          </p:nvPr>
        </p:nvPicPr>
        <p:blipFill>
          <a:blip r:embed="rId11"/>
          <a:stretch>
            <a:fillRect/>
          </a:stretch>
        </p:blipFill>
        <p:spPr>
          <a:xfrm>
            <a:off x="560511" y="2753762"/>
            <a:ext cx="5181180" cy="2735623"/>
          </a:xfrm>
          <a:prstGeom prst="rect">
            <a:avLst/>
          </a:prstGeom>
        </p:spPr>
      </p:pic>
      <p:sp>
        <p:nvSpPr>
          <p:cNvPr id="19" name="Oval 18">
            <a:extLst>
              <a:ext uri="{FF2B5EF4-FFF2-40B4-BE49-F238E27FC236}">
                <a16:creationId xmlns:a16="http://schemas.microsoft.com/office/drawing/2014/main" id="{C9857C00-0928-8498-E7C7-19FCE80C6DA1}"/>
              </a:ext>
            </a:extLst>
          </p:cNvPr>
          <p:cNvSpPr/>
          <p:nvPr>
            <p:custDataLst>
              <p:tags r:id="rId6"/>
            </p:custDataLst>
          </p:nvPr>
        </p:nvSpPr>
        <p:spPr>
          <a:xfrm>
            <a:off x="3055419" y="4296154"/>
            <a:ext cx="2289211" cy="511907"/>
          </a:xfrm>
          <a:prstGeom prst="ellipse">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pic>
        <p:nvPicPr>
          <p:cNvPr id="8" name="Image 7">
            <a:extLst>
              <a:ext uri="{FF2B5EF4-FFF2-40B4-BE49-F238E27FC236}">
                <a16:creationId xmlns:a16="http://schemas.microsoft.com/office/drawing/2014/main" id="{04DD08F5-9BFC-0FC4-DA37-DD8803660D52}"/>
              </a:ext>
            </a:extLst>
          </p:cNvPr>
          <p:cNvPicPr>
            <a:picLocks noChangeAspect="1"/>
          </p:cNvPicPr>
          <p:nvPr>
            <p:custDataLst>
              <p:tags r:id="rId7"/>
            </p:custDataLst>
          </p:nvPr>
        </p:nvPicPr>
        <p:blipFill>
          <a:blip r:embed="rId12"/>
          <a:stretch>
            <a:fillRect/>
          </a:stretch>
        </p:blipFill>
        <p:spPr>
          <a:xfrm>
            <a:off x="6288849" y="2753761"/>
            <a:ext cx="5035724" cy="2735623"/>
          </a:xfrm>
          <a:prstGeom prst="rect">
            <a:avLst/>
          </a:prstGeom>
        </p:spPr>
      </p:pic>
      <p:sp>
        <p:nvSpPr>
          <p:cNvPr id="5" name="Oval 4">
            <a:extLst>
              <a:ext uri="{FF2B5EF4-FFF2-40B4-BE49-F238E27FC236}">
                <a16:creationId xmlns:a16="http://schemas.microsoft.com/office/drawing/2014/main" id="{5EEBE224-980D-C2A1-B902-D6F4347F49AD}"/>
              </a:ext>
            </a:extLst>
          </p:cNvPr>
          <p:cNvSpPr/>
          <p:nvPr>
            <p:custDataLst>
              <p:tags r:id="rId8"/>
            </p:custDataLst>
          </p:nvPr>
        </p:nvSpPr>
        <p:spPr>
          <a:xfrm>
            <a:off x="8651813" y="4064913"/>
            <a:ext cx="2289211" cy="462481"/>
          </a:xfrm>
          <a:prstGeom prst="ellipse">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248B53DE-9AB4-297F-4302-24B045B74D68}"/>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103B9DBB-8829-4F96-075F-36364E247AAB}"/>
              </a:ext>
            </a:extLst>
          </p:cNvPr>
          <p:cNvSpPr/>
          <p:nvPr>
            <p:custDataLst>
              <p:tags r:id="rId1"/>
            </p:custDataLst>
          </p:nvPr>
        </p:nvSpPr>
        <p:spPr>
          <a:xfrm>
            <a:off x="436631" y="540435"/>
            <a:ext cx="6049229" cy="746125"/>
          </a:xfrm>
          <a:prstGeom prst="rect">
            <a:avLst/>
          </a:prstGeom>
          <a:noFill/>
          <a:ln>
            <a:noFill/>
          </a:ln>
        </p:spPr>
        <p:txBody>
          <a:bodyPr spcFirstLastPara="1" wrap="square" lIns="91425" tIns="45700" rIns="91425" bIns="45700" anchor="t" anchorCtr="0">
            <a:noAutofit/>
          </a:bodyPr>
          <a:lstStyle/>
          <a:p>
            <a:r>
              <a:rPr lang="en-US" sz="4000" dirty="0" err="1"/>
              <a:t>Critères</a:t>
            </a:r>
            <a:r>
              <a:rPr lang="en-US" sz="4000" dirty="0"/>
              <a:t> </a:t>
            </a:r>
            <a:r>
              <a:rPr lang="en-US" sz="4000" dirty="0" err="1"/>
              <a:t>d'évaluation</a:t>
            </a:r>
            <a:endParaRPr lang="en-US" sz="1500" b="1" dirty="0">
              <a:ea typeface="Helvetica Neue"/>
              <a:cs typeface="Arial" panose="020B0604020202020204" pitchFamily="34" charset="0"/>
              <a:sym typeface="Helvetica Neue"/>
            </a:endParaRPr>
          </a:p>
        </p:txBody>
      </p:sp>
      <p:sp>
        <p:nvSpPr>
          <p:cNvPr id="128" name="Google Shape;128;p16">
            <a:extLst>
              <a:ext uri="{FF2B5EF4-FFF2-40B4-BE49-F238E27FC236}">
                <a16:creationId xmlns:a16="http://schemas.microsoft.com/office/drawing/2014/main" id="{BD167A36-42C9-15B8-51A2-1DC4CB973EA0}"/>
              </a:ext>
            </a:extLst>
          </p:cNvPr>
          <p:cNvSpPr txBox="1"/>
          <p:nvPr>
            <p:custDataLst>
              <p:tags r:id="rId2"/>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8F8C9289-CA97-A78A-23D0-15090B9DBA6D}"/>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rcRect/>
          <a:stretch/>
        </p:blipFill>
        <p:spPr>
          <a:xfrm>
            <a:off x="7305234" y="561880"/>
            <a:ext cx="4166128" cy="5554158"/>
          </a:xfrm>
          <a:prstGeom prst="rect">
            <a:avLst/>
          </a:prstGeom>
        </p:spPr>
      </p:pic>
      <p:sp>
        <p:nvSpPr>
          <p:cNvPr id="2" name="TextBox 1">
            <a:extLst>
              <a:ext uri="{FF2B5EF4-FFF2-40B4-BE49-F238E27FC236}">
                <a16:creationId xmlns:a16="http://schemas.microsoft.com/office/drawing/2014/main" id="{1458FE60-26B6-76A6-1A3A-3C241CCBDD81}"/>
              </a:ext>
            </a:extLst>
          </p:cNvPr>
          <p:cNvSpPr txBox="1"/>
          <p:nvPr>
            <p:custDataLst>
              <p:tags r:id="rId4"/>
            </p:custDataLst>
          </p:nvPr>
        </p:nvSpPr>
        <p:spPr>
          <a:xfrm>
            <a:off x="11788346" y="86497"/>
            <a:ext cx="383438" cy="307777"/>
          </a:xfrm>
          <a:prstGeom prst="rect">
            <a:avLst/>
          </a:prstGeom>
          <a:noFill/>
        </p:spPr>
        <p:txBody>
          <a:bodyPr wrap="none" rtlCol="0">
            <a:spAutoFit/>
          </a:bodyPr>
          <a:lstStyle/>
          <a:p>
            <a:r>
              <a:rPr lang="en-US" sz="1400" dirty="0"/>
              <a:t>15</a:t>
            </a:r>
          </a:p>
        </p:txBody>
      </p:sp>
      <p:sp>
        <p:nvSpPr>
          <p:cNvPr id="4" name="TextBox 3">
            <a:extLst>
              <a:ext uri="{FF2B5EF4-FFF2-40B4-BE49-F238E27FC236}">
                <a16:creationId xmlns:a16="http://schemas.microsoft.com/office/drawing/2014/main" id="{774832FB-26B4-35BF-41D1-9554744C3888}"/>
              </a:ext>
            </a:extLst>
          </p:cNvPr>
          <p:cNvSpPr txBox="1"/>
          <p:nvPr>
            <p:custDataLst>
              <p:tags r:id="rId5"/>
            </p:custDataLst>
          </p:nvPr>
        </p:nvSpPr>
        <p:spPr>
          <a:xfrm>
            <a:off x="347235" y="1317732"/>
            <a:ext cx="6805733" cy="4508927"/>
          </a:xfrm>
          <a:prstGeom prst="rect">
            <a:avLst/>
          </a:prstGeom>
          <a:noFill/>
        </p:spPr>
        <p:txBody>
          <a:bodyPr wrap="square" rtlCol="0">
            <a:spAutoFit/>
          </a:bodyPr>
          <a:lstStyle/>
          <a:p>
            <a:r>
              <a:rPr lang="fr-FR" sz="1700" b="1" dirty="0"/>
              <a:t>Les candidatures sont évaluées selon les critères suivants :</a:t>
            </a:r>
          </a:p>
          <a:p>
            <a:endParaRPr lang="en-US" sz="1600" dirty="0"/>
          </a:p>
          <a:p>
            <a:pPr marL="285750" indent="-285750">
              <a:buFont typeface="Arial" panose="020B0604020202020204" pitchFamily="34" charset="0"/>
              <a:buChar char="•"/>
            </a:pPr>
            <a:r>
              <a:rPr lang="fr-FR" sz="1600" b="1" dirty="0"/>
              <a:t>Utilisation des couleurs et des motifs du stratifié de marque Formica</a:t>
            </a:r>
            <a:r>
              <a:rPr lang="fr-FR" sz="1600" b="1" baseline="30000" dirty="0"/>
              <a:t>®</a:t>
            </a:r>
            <a:r>
              <a:rPr lang="fr-FR" sz="1600" b="1" dirty="0"/>
              <a:t> (40 % de la note) : </a:t>
            </a:r>
            <a:r>
              <a:rPr lang="fr-FR" sz="1400" dirty="0"/>
              <a:t>utilisation originale et inattendue des couleurs et des motifs du stratifié de marque Formica</a:t>
            </a:r>
            <a:r>
              <a:rPr lang="fr-FR" sz="1400" baseline="30000" dirty="0"/>
              <a:t>®</a:t>
            </a:r>
            <a:r>
              <a:rPr lang="fr-FR" sz="1400" dirty="0"/>
              <a:t> et de FENIX</a:t>
            </a:r>
            <a:r>
              <a:rPr lang="fr-FR" sz="1400" baseline="30000" dirty="0"/>
              <a:t>®</a:t>
            </a:r>
            <a:r>
              <a:rPr lang="fr-FR" sz="1400" dirty="0"/>
              <a:t>, et manière dont les couleurs et les motifs choisis contribuent à la compréhension du concept global.</a:t>
            </a:r>
          </a:p>
          <a:p>
            <a:endParaRPr lang="en-US" sz="1600" dirty="0"/>
          </a:p>
          <a:p>
            <a:pPr marL="285750" indent="-285750">
              <a:buFont typeface="Arial" panose="020B0604020202020204" pitchFamily="34" charset="0"/>
              <a:buChar char="•"/>
            </a:pPr>
            <a:r>
              <a:rPr lang="fr-FR" sz="1600" b="1" dirty="0"/>
              <a:t>Esthétique générale du projet (30 % de la note) : </a:t>
            </a:r>
            <a:r>
              <a:rPr lang="fr-FR" sz="1400" dirty="0"/>
              <a:t>l'esthétique générale et le caractère mémorable du projet sur le plan visuel, ainsi que la manière dont il interprète le thème de la compétition de façon originale, créative ou inattendue.</a:t>
            </a:r>
          </a:p>
          <a:p>
            <a:endParaRPr lang="en-US" sz="1600" dirty="0"/>
          </a:p>
          <a:p>
            <a:pPr marL="285750" indent="-285750">
              <a:buFont typeface="Arial" panose="020B0604020202020204" pitchFamily="34" charset="0"/>
              <a:buChar char="•"/>
            </a:pPr>
            <a:r>
              <a:rPr lang="fr-FR" sz="1600" b="1" dirty="0"/>
              <a:t>Qualité de la combinaison entre design et fonctionnalité (20 % de la note) : </a:t>
            </a:r>
            <a:r>
              <a:rPr lang="fr-FR" sz="1400" dirty="0"/>
              <a:t>le design est-il aussi esthétique que fonctionnel et peut-il être mise en œuvre de manière réaliste pour l'usage auquel il est destiné?</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fr-FR" sz="1600" b="1" dirty="0"/>
              <a:t>Description du projet (10 % de la note) </a:t>
            </a:r>
            <a:r>
              <a:rPr lang="fr-FR" sz="1400" dirty="0"/>
              <a:t>: dans quelle mesure la description du projet expose clairement le concept, les cas d'utilisation potentiels de la création et l'importance du stratifié de marque Formica</a:t>
            </a:r>
            <a:r>
              <a:rPr lang="fr-FR" sz="1400" baseline="30000" dirty="0"/>
              <a:t>®</a:t>
            </a:r>
            <a:r>
              <a:rPr lang="fr-FR" sz="1400" dirty="0"/>
              <a:t> et de FENIX</a:t>
            </a:r>
            <a:r>
              <a:rPr lang="fr-FR" sz="1400" baseline="30000" dirty="0"/>
              <a:t>®</a:t>
            </a:r>
            <a:r>
              <a:rPr lang="fr-FR" sz="1400" dirty="0"/>
              <a:t> pour le design global et la fonctionnalité de l'œuvre.</a:t>
            </a:r>
            <a:endParaRPr lang="en-US" sz="1600" dirty="0"/>
          </a:p>
        </p:txBody>
      </p:sp>
    </p:spTree>
    <p:extLst>
      <p:ext uri="{BB962C8B-B14F-4D97-AF65-F5344CB8AC3E}">
        <p14:creationId xmlns:p14="http://schemas.microsoft.com/office/powerpoint/2010/main" val="3373820687"/>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204FA6E7-D7BD-CDF1-444F-1C2E69667DEE}"/>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0E0CDA27-7F8E-5752-AE8B-60AAEE86D760}"/>
              </a:ext>
            </a:extLst>
          </p:cNvPr>
          <p:cNvSpPr/>
          <p:nvPr>
            <p:custDataLst>
              <p:tags r:id="rId1"/>
            </p:custDataLst>
          </p:nvPr>
        </p:nvSpPr>
        <p:spPr>
          <a:xfrm>
            <a:off x="436631" y="540435"/>
            <a:ext cx="6562375" cy="746125"/>
          </a:xfrm>
          <a:prstGeom prst="rect">
            <a:avLst/>
          </a:prstGeom>
          <a:noFill/>
          <a:ln>
            <a:noFill/>
          </a:ln>
        </p:spPr>
        <p:txBody>
          <a:bodyPr spcFirstLastPara="1" wrap="square" lIns="91425" tIns="45700" rIns="91425" bIns="45700" anchor="t" anchorCtr="0">
            <a:noAutofit/>
          </a:bodyPr>
          <a:lstStyle/>
          <a:p>
            <a:r>
              <a:rPr lang="fr-CA" sz="4000" noProof="0" dirty="0">
                <a:ea typeface="Helvetica Neue"/>
                <a:cs typeface="Arial" panose="020B0604020202020204" pitchFamily="34" charset="0"/>
                <a:sym typeface="Helvetica Neue"/>
              </a:rPr>
              <a:t>Considérations</a:t>
            </a:r>
            <a:endParaRPr lang="fr-CA" sz="4000" noProof="0" dirty="0">
              <a:sym typeface="Helvetica Neue"/>
            </a:endParaRPr>
          </a:p>
          <a:p>
            <a:endParaRPr lang="fr-CA" sz="1500" b="1" noProof="0" dirty="0">
              <a:ea typeface="Helvetica Neue"/>
              <a:cs typeface="Arial" panose="020B0604020202020204" pitchFamily="34" charset="0"/>
              <a:sym typeface="Helvetica Neue"/>
            </a:endParaRPr>
          </a:p>
          <a:p>
            <a:r>
              <a:rPr lang="fr-CA" sz="1600" b="1" noProof="0" dirty="0"/>
              <a:t>Comprendre les implications liées aux déplacements</a:t>
            </a:r>
          </a:p>
          <a:p>
            <a:pPr>
              <a:spcBef>
                <a:spcPts val="360"/>
              </a:spcBef>
              <a:buClr>
                <a:schemeClr val="lt2"/>
              </a:buClr>
              <a:buSzPts val="1800"/>
            </a:pPr>
            <a:r>
              <a:rPr lang="fr-CA" sz="1600" noProof="0" dirty="0"/>
              <a:t>Bien que cela ne soit pas obligatoire, il est recommandé à tous les participants provenant du Canada et du Mexique de se renseigner sur les exigences légales en matière de voyage pour entrer aux États-Unis avant de s’inscrire à la compétition.</a:t>
            </a:r>
          </a:p>
          <a:p>
            <a:pPr>
              <a:spcBef>
                <a:spcPts val="360"/>
              </a:spcBef>
              <a:buClr>
                <a:schemeClr val="lt2"/>
              </a:buClr>
              <a:buSzPts val="1800"/>
            </a:pPr>
            <a:endParaRPr lang="fr-CA" sz="1600" noProof="0" dirty="0"/>
          </a:p>
          <a:p>
            <a:pPr>
              <a:spcBef>
                <a:spcPts val="360"/>
              </a:spcBef>
              <a:buClr>
                <a:schemeClr val="lt2"/>
              </a:buClr>
              <a:buSzPts val="1800"/>
            </a:pPr>
            <a:r>
              <a:rPr lang="fr-CA" sz="1600" noProof="0" dirty="0"/>
              <a:t>Les gagnants seront informés environ </a:t>
            </a:r>
            <a:r>
              <a:rPr lang="fr-CA" sz="1600" dirty="0"/>
              <a:t>deux mois avant le salon </a:t>
            </a:r>
            <a:r>
              <a:rPr lang="fr-CA" sz="1600" dirty="0" err="1"/>
              <a:t>NeoCon</a:t>
            </a:r>
            <a:r>
              <a:rPr lang="fr-CA" sz="1600" dirty="0"/>
              <a:t> 2027, qui se tiendra au début juin 2027 à Chicago, dans l’Illinois, aux États-Unis. Il est recommandé de vous prendre à l’avance pour obtenir les documents nécessaires pour voyager, tels que votre passeport et/ou votre visa, afin de pouvoir assister au salon </a:t>
            </a:r>
            <a:r>
              <a:rPr lang="fr-CA" sz="1600" dirty="0" err="1"/>
              <a:t>NeoCon</a:t>
            </a:r>
            <a:r>
              <a:rPr lang="fr-CA" sz="1600" noProof="0" dirty="0"/>
              <a:t>. </a:t>
            </a:r>
          </a:p>
          <a:p>
            <a:pPr>
              <a:spcBef>
                <a:spcPts val="360"/>
              </a:spcBef>
              <a:buClr>
                <a:schemeClr val="lt2"/>
              </a:buClr>
              <a:buSzPts val="1800"/>
            </a:pPr>
            <a:endParaRPr lang="fr-CA" sz="1600" noProof="0" dirty="0"/>
          </a:p>
          <a:p>
            <a:pPr>
              <a:spcBef>
                <a:spcPts val="360"/>
              </a:spcBef>
              <a:buClr>
                <a:schemeClr val="lt2"/>
              </a:buClr>
              <a:buSzPts val="1800"/>
            </a:pPr>
            <a:r>
              <a:rPr lang="fr-CA" sz="1600" b="1" noProof="0" dirty="0"/>
              <a:t>Vidéo personnelle</a:t>
            </a:r>
            <a:endParaRPr lang="fr-CA" sz="1600" noProof="0" dirty="0"/>
          </a:p>
          <a:p>
            <a:pPr>
              <a:spcBef>
                <a:spcPts val="360"/>
              </a:spcBef>
              <a:buClr>
                <a:schemeClr val="lt2"/>
              </a:buClr>
              <a:buSzPts val="1800"/>
            </a:pPr>
            <a:r>
              <a:rPr lang="fr-CA" sz="1600" dirty="0"/>
              <a:t>Formica Corporation communiquera avec les finalistes pour leur demander une vidéo d’une durée de deux minutes dans laquelle ils/elles doivent se présenter et parler de leur projet. Cela servira à confirmer la bonne prononciation des noms, des établissements scolaires et des titres de projets. </a:t>
            </a:r>
            <a:endParaRPr lang="fr-CA" sz="1600" noProof="0" dirty="0"/>
          </a:p>
        </p:txBody>
      </p:sp>
      <p:sp>
        <p:nvSpPr>
          <p:cNvPr id="128" name="Google Shape;128;p16">
            <a:extLst>
              <a:ext uri="{FF2B5EF4-FFF2-40B4-BE49-F238E27FC236}">
                <a16:creationId xmlns:a16="http://schemas.microsoft.com/office/drawing/2014/main" id="{48F33EBB-46D3-1EFC-714C-997C8DC98BE3}"/>
              </a:ext>
            </a:extLst>
          </p:cNvPr>
          <p:cNvSpPr txBox="1"/>
          <p:nvPr>
            <p:custDataLst>
              <p:tags r:id="rId2"/>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pic>
        <p:nvPicPr>
          <p:cNvPr id="3" name="Picture 2" descr="A hand holding a passport and a purse&#10;&#10;AI-generated content may be incorrect.">
            <a:extLst>
              <a:ext uri="{FF2B5EF4-FFF2-40B4-BE49-F238E27FC236}">
                <a16:creationId xmlns:a16="http://schemas.microsoft.com/office/drawing/2014/main" id="{6AA5C7FA-40FF-195E-4776-D6D68C9BDEEE}"/>
              </a:ext>
            </a:extLst>
          </p:cNvPr>
          <p:cNvPicPr>
            <a:picLocks noChangeAspect="1"/>
          </p:cNvPicPr>
          <p:nvPr>
            <p:custDataLst>
              <p:tags r:id="rId3"/>
            </p:custDataLst>
          </p:nvPr>
        </p:nvPicPr>
        <p:blipFill>
          <a:blip r:embed="rId7">
            <a:extLst>
              <a:ext uri="{28A0092B-C50C-407E-A947-70E740481C1C}">
                <a14:useLocalDpi xmlns:a14="http://schemas.microsoft.com/office/drawing/2010/main" val="0"/>
              </a:ext>
            </a:extLst>
          </a:blip>
          <a:srcRect l="10043" r="31954"/>
          <a:stretch>
            <a:fillRect/>
          </a:stretch>
        </p:blipFill>
        <p:spPr>
          <a:xfrm>
            <a:off x="7230139" y="671548"/>
            <a:ext cx="4525230" cy="5201167"/>
          </a:xfrm>
          <a:prstGeom prst="rect">
            <a:avLst/>
          </a:prstGeom>
        </p:spPr>
      </p:pic>
      <p:sp>
        <p:nvSpPr>
          <p:cNvPr id="4" name="TextBox 3">
            <a:extLst>
              <a:ext uri="{FF2B5EF4-FFF2-40B4-BE49-F238E27FC236}">
                <a16:creationId xmlns:a16="http://schemas.microsoft.com/office/drawing/2014/main" id="{8455CDDC-FBBF-53DF-BBFA-5CCDF2CF1F60}"/>
              </a:ext>
            </a:extLst>
          </p:cNvPr>
          <p:cNvSpPr txBox="1"/>
          <p:nvPr>
            <p:custDataLst>
              <p:tags r:id="rId4"/>
            </p:custDataLst>
          </p:nvPr>
        </p:nvSpPr>
        <p:spPr>
          <a:xfrm>
            <a:off x="11788346" y="86497"/>
            <a:ext cx="383438" cy="307777"/>
          </a:xfrm>
          <a:prstGeom prst="rect">
            <a:avLst/>
          </a:prstGeom>
          <a:noFill/>
        </p:spPr>
        <p:txBody>
          <a:bodyPr wrap="none" rtlCol="0">
            <a:spAutoFit/>
          </a:bodyPr>
          <a:lstStyle/>
          <a:p>
            <a:r>
              <a:rPr lang="fr-CA" sz="1400" noProof="0" dirty="0"/>
              <a:t>16</a:t>
            </a:r>
          </a:p>
        </p:txBody>
      </p:sp>
    </p:spTree>
    <p:extLst>
      <p:ext uri="{BB962C8B-B14F-4D97-AF65-F5344CB8AC3E}">
        <p14:creationId xmlns:p14="http://schemas.microsoft.com/office/powerpoint/2010/main" val="174851020"/>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A966925-A211-8C30-34B6-40A25C1D7B50}"/>
              </a:ext>
            </a:extLst>
          </p:cNvPr>
          <p:cNvSpPr txBox="1"/>
          <p:nvPr>
            <p:custDataLst>
              <p:tags r:id="rId1"/>
            </p:custDataLst>
          </p:nvPr>
        </p:nvSpPr>
        <p:spPr>
          <a:xfrm>
            <a:off x="6324648" y="2732253"/>
            <a:ext cx="6001407" cy="584775"/>
          </a:xfrm>
          <a:prstGeom prst="rect">
            <a:avLst/>
          </a:prstGeom>
          <a:noFill/>
        </p:spPr>
        <p:txBody>
          <a:bodyPr wrap="square" rtlCol="0">
            <a:spAutoFit/>
          </a:bodyPr>
          <a:lstStyle/>
          <a:p>
            <a:r>
              <a:rPr lang="fr-CA" sz="3200" noProof="0" dirty="0"/>
              <a:t>Survol des produits</a:t>
            </a:r>
          </a:p>
        </p:txBody>
      </p:sp>
      <p:pic>
        <p:nvPicPr>
          <p:cNvPr id="10" name="Picture 9">
            <a:extLst>
              <a:ext uri="{FF2B5EF4-FFF2-40B4-BE49-F238E27FC236}">
                <a16:creationId xmlns:a16="http://schemas.microsoft.com/office/drawing/2014/main" id="{E5E38288-9821-0743-7887-23448F80B5AE}"/>
              </a:ext>
            </a:extLst>
          </p:cNvPr>
          <p:cNvPicPr>
            <a:picLocks noChangeAspect="1"/>
          </p:cNvPicPr>
          <p:nvPr>
            <p:custDataLst>
              <p:tags r:id="rId2"/>
            </p:custDataLst>
          </p:nvPr>
        </p:nvPicPr>
        <p:blipFill>
          <a:blip r:embed="rId6" cstate="screen">
            <a:extLst>
              <a:ext uri="{28A0092B-C50C-407E-A947-70E740481C1C}">
                <a14:useLocalDpi xmlns:a14="http://schemas.microsoft.com/office/drawing/2010/main"/>
              </a:ext>
            </a:extLst>
          </a:blip>
          <a:srcRect/>
          <a:stretch/>
        </p:blipFill>
        <p:spPr>
          <a:xfrm>
            <a:off x="7282503" y="6019801"/>
            <a:ext cx="4671765" cy="722438"/>
          </a:xfrm>
          <a:prstGeom prst="rect">
            <a:avLst/>
          </a:prstGeom>
        </p:spPr>
      </p:pic>
      <p:pic>
        <p:nvPicPr>
          <p:cNvPr id="3" name="Google Shape;151;p18">
            <a:extLst>
              <a:ext uri="{FF2B5EF4-FFF2-40B4-BE49-F238E27FC236}">
                <a16:creationId xmlns:a16="http://schemas.microsoft.com/office/drawing/2014/main" id="{920F66F3-87BA-DB98-FE34-49B550593CA2}"/>
              </a:ext>
            </a:extLst>
          </p:cNvPr>
          <p:cNvPicPr preferRelativeResize="0"/>
          <p:nvPr>
            <p:custDataLst>
              <p:tags r:id="rId3"/>
            </p:custDataLst>
          </p:nvPr>
        </p:nvPicPr>
        <p:blipFill>
          <a:blip r:embed="rId7" cstate="screen">
            <a:extLst>
              <a:ext uri="{28A0092B-C50C-407E-A947-70E740481C1C}">
                <a14:useLocalDpi xmlns:a14="http://schemas.microsoft.com/office/drawing/2010/main"/>
              </a:ext>
            </a:extLst>
          </a:blip>
          <a:srcRect/>
          <a:stretch/>
        </p:blipFill>
        <p:spPr>
          <a:xfrm>
            <a:off x="-1" y="0"/>
            <a:ext cx="5723517" cy="6858000"/>
          </a:xfrm>
          <a:prstGeom prst="rect">
            <a:avLst/>
          </a:prstGeom>
          <a:noFill/>
          <a:ln>
            <a:noFill/>
          </a:ln>
        </p:spPr>
      </p:pic>
      <p:sp>
        <p:nvSpPr>
          <p:cNvPr id="2" name="TextBox 1">
            <a:extLst>
              <a:ext uri="{FF2B5EF4-FFF2-40B4-BE49-F238E27FC236}">
                <a16:creationId xmlns:a16="http://schemas.microsoft.com/office/drawing/2014/main" id="{3504299C-958F-FD42-29FA-F719EE45C4AA}"/>
              </a:ext>
            </a:extLst>
          </p:cNvPr>
          <p:cNvSpPr txBox="1"/>
          <p:nvPr>
            <p:custDataLst>
              <p:tags r:id="rId4"/>
            </p:custDataLst>
          </p:nvPr>
        </p:nvSpPr>
        <p:spPr>
          <a:xfrm>
            <a:off x="11788346" y="86497"/>
            <a:ext cx="383438" cy="307777"/>
          </a:xfrm>
          <a:prstGeom prst="rect">
            <a:avLst/>
          </a:prstGeom>
          <a:noFill/>
        </p:spPr>
        <p:txBody>
          <a:bodyPr wrap="none" rtlCol="0">
            <a:spAutoFit/>
          </a:bodyPr>
          <a:lstStyle/>
          <a:p>
            <a:r>
              <a:rPr lang="fr-CA" sz="1400" noProof="0" dirty="0"/>
              <a:t>17</a:t>
            </a:r>
          </a:p>
        </p:txBody>
      </p:sp>
    </p:spTree>
    <p:extLst>
      <p:ext uri="{BB962C8B-B14F-4D97-AF65-F5344CB8AC3E}">
        <p14:creationId xmlns:p14="http://schemas.microsoft.com/office/powerpoint/2010/main" val="1142501986"/>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29"/>
          <p:cNvSpPr/>
          <p:nvPr>
            <p:custDataLst>
              <p:tags r:id="rId1"/>
            </p:custDataLst>
          </p:nvPr>
        </p:nvSpPr>
        <p:spPr>
          <a:xfrm>
            <a:off x="413908" y="543923"/>
            <a:ext cx="8578850" cy="746125"/>
          </a:xfrm>
          <a:prstGeom prst="rect">
            <a:avLst/>
          </a:prstGeom>
          <a:noFill/>
          <a:ln>
            <a:noFill/>
          </a:ln>
        </p:spPr>
        <p:txBody>
          <a:bodyPr spcFirstLastPara="1" wrap="square" lIns="91425" tIns="45700" rIns="91425" bIns="45700" anchor="t" anchorCtr="0">
            <a:noAutofit/>
          </a:bodyPr>
          <a:lstStyle/>
          <a:p>
            <a:r>
              <a:rPr lang="fr-CA" sz="4000" noProof="0" dirty="0">
                <a:latin typeface="Arial" panose="020B0604020202020204" pitchFamily="34" charset="0"/>
                <a:ea typeface="Helvetica Neue"/>
                <a:cs typeface="Arial" panose="020B0604020202020204" pitchFamily="34" charset="0"/>
                <a:sym typeface="Helvetica Neue"/>
              </a:rPr>
              <a:t>Stratifiés de marque Formica</a:t>
            </a:r>
            <a:r>
              <a:rPr lang="fr-CA" sz="4000" baseline="30000" noProof="0" dirty="0">
                <a:latin typeface="Arial" panose="020B0604020202020204" pitchFamily="34" charset="0"/>
                <a:ea typeface="Helvetica Neue"/>
                <a:cs typeface="Arial" panose="020B0604020202020204" pitchFamily="34" charset="0"/>
                <a:sym typeface="Helvetica Neue"/>
              </a:rPr>
              <a:t>®</a:t>
            </a:r>
            <a:endParaRPr lang="fr-CA" noProof="0" dirty="0"/>
          </a:p>
          <a:p>
            <a:endParaRPr lang="fr-CA" sz="2000" noProof="0" dirty="0">
              <a:latin typeface="Arial" panose="020B0604020202020204" pitchFamily="34" charset="0"/>
              <a:ea typeface="Helvetica Neue"/>
              <a:cs typeface="Arial" panose="020B0604020202020204" pitchFamily="34" charset="0"/>
              <a:sym typeface="Helvetica Neue"/>
            </a:endParaRPr>
          </a:p>
          <a:p>
            <a:endParaRPr lang="fr-CA" sz="2000" noProof="0" dirty="0">
              <a:latin typeface="Arial" panose="020B0604020202020204" pitchFamily="34" charset="0"/>
              <a:ea typeface="Helvetica Neue"/>
              <a:cs typeface="Arial" panose="020B0604020202020204" pitchFamily="34" charset="0"/>
              <a:sym typeface="Helvetica Neue"/>
            </a:endParaRPr>
          </a:p>
          <a:p>
            <a:endParaRPr lang="fr-CA" sz="2000" noProof="0" dirty="0">
              <a:latin typeface="Arial" panose="020B0604020202020204" pitchFamily="34" charset="0"/>
              <a:ea typeface="Helvetica Neue"/>
              <a:cs typeface="Arial" panose="020B0604020202020204" pitchFamily="34" charset="0"/>
              <a:sym typeface="Helvetica Neue"/>
            </a:endParaRPr>
          </a:p>
        </p:txBody>
      </p:sp>
      <p:sp>
        <p:nvSpPr>
          <p:cNvPr id="260" name="Google Shape;260;p29"/>
          <p:cNvSpPr txBox="1"/>
          <p:nvPr>
            <p:custDataLst>
              <p:tags r:id="rId2"/>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261" name="Google Shape;261;p29"/>
          <p:cNvSpPr txBox="1"/>
          <p:nvPr>
            <p:custDataLst>
              <p:tags r:id="rId3"/>
            </p:custDataLst>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262" name="Google Shape;262;p29"/>
          <p:cNvSpPr txBox="1">
            <a:spLocks noGrp="1"/>
          </p:cNvSpPr>
          <p:nvPr>
            <p:ph type="body" idx="1"/>
            <p:custDataLst>
              <p:tags r:id="rId4"/>
            </p:custDataLst>
          </p:nvPr>
        </p:nvSpPr>
        <p:spPr>
          <a:xfrm>
            <a:off x="1053148" y="1461224"/>
            <a:ext cx="5042851" cy="4525963"/>
          </a:xfrm>
          <a:prstGeom prst="rect">
            <a:avLst/>
          </a:prstGeom>
          <a:noFill/>
          <a:ln>
            <a:noFill/>
          </a:ln>
        </p:spPr>
        <p:txBody>
          <a:bodyPr spcFirstLastPara="1" vert="horz" wrap="square" lIns="91425" tIns="45700" rIns="91425" bIns="45700" rtlCol="0" anchor="t" anchorCtr="0">
            <a:noAutofit/>
          </a:bodyPr>
          <a:lstStyle/>
          <a:p>
            <a:pPr>
              <a:spcBef>
                <a:spcPts val="0"/>
              </a:spcBef>
              <a:buClr>
                <a:schemeClr val="tx1"/>
              </a:buClr>
              <a:buSzPts val="1800"/>
            </a:pPr>
            <a:r>
              <a:rPr lang="fr-CA" sz="1800" noProof="0" dirty="0">
                <a:latin typeface="Arial" panose="020B0604020202020204" pitchFamily="34" charset="0"/>
                <a:ea typeface="Helvetica Neue"/>
                <a:cs typeface="Arial" panose="020B0604020202020204" pitchFamily="34" charset="0"/>
                <a:sym typeface="Helvetica Neue"/>
              </a:rPr>
              <a:t>Quelques exemples de couleurs disponibles sont présentés dans les diapositives suivantes. La gamme complète des couleurs est disponible sur Formica.com (</a:t>
            </a:r>
            <a:r>
              <a:rPr lang="fr-CA" sz="1800" u="sng" noProof="0" dirty="0">
                <a:solidFill>
                  <a:srgbClr val="00B0F0"/>
                </a:solidFill>
                <a:latin typeface="Arial" panose="020B0604020202020204" pitchFamily="34" charset="0"/>
                <a:ea typeface="Helvetica Neue"/>
                <a:cs typeface="Arial" panose="020B0604020202020204" pitchFamily="34" charset="0"/>
                <a:sym typeface="Helvetica Neue"/>
                <a:hlinkClick r:id="rId9"/>
              </a:rPr>
              <a:t>page produit</a:t>
            </a:r>
            <a:r>
              <a:rPr lang="fr-CA" sz="1800" noProof="0" dirty="0">
                <a:latin typeface="Arial" panose="020B0604020202020204" pitchFamily="34" charset="0"/>
                <a:ea typeface="Helvetica Neue"/>
                <a:cs typeface="Arial" panose="020B0604020202020204" pitchFamily="34" charset="0"/>
                <a:sym typeface="Helvetica Neue"/>
              </a:rPr>
              <a:t>).</a:t>
            </a:r>
            <a:endParaRPr lang="fr-CA" sz="1800" noProof="0" dirty="0">
              <a:solidFill>
                <a:srgbClr val="00B0F0"/>
              </a:solidFill>
              <a:latin typeface="Arial" panose="020B0604020202020204" pitchFamily="34" charset="0"/>
              <a:ea typeface="Helvetica Neue"/>
              <a:cs typeface="Arial" panose="020B0604020202020204" pitchFamily="34" charset="0"/>
              <a:sym typeface="Helvetica Neue"/>
            </a:endParaRPr>
          </a:p>
          <a:p>
            <a:pPr>
              <a:spcBef>
                <a:spcPts val="0"/>
              </a:spcBef>
              <a:buClr>
                <a:schemeClr val="tx1"/>
              </a:buClr>
              <a:buSzPts val="1800"/>
            </a:pPr>
            <a:r>
              <a:rPr lang="fr-CA" sz="1800" dirty="0"/>
              <a:t>Formica Corporation est l’inventeur du stratifié. Disponible dans un large éventail de couleurs unies, de motifs et de textures.</a:t>
            </a:r>
          </a:p>
          <a:p>
            <a:pPr>
              <a:spcBef>
                <a:spcPts val="0"/>
              </a:spcBef>
              <a:buClr>
                <a:schemeClr val="tx1"/>
              </a:buClr>
              <a:buSzPts val="1800"/>
            </a:pPr>
            <a:r>
              <a:rPr lang="fr-CA" sz="1800" dirty="0"/>
              <a:t>Le stratifié traditionnel possède un centre en papier.</a:t>
            </a:r>
          </a:p>
          <a:p>
            <a:pPr>
              <a:spcBef>
                <a:spcPts val="0"/>
              </a:spcBef>
              <a:buClr>
                <a:schemeClr val="tx1"/>
              </a:buClr>
              <a:buSzPts val="1800"/>
            </a:pPr>
            <a:r>
              <a:rPr lang="fr-CA" sz="1800" dirty="0"/>
              <a:t>Le </a:t>
            </a:r>
            <a:r>
              <a:rPr lang="fr-CA" sz="1800" dirty="0" err="1"/>
              <a:t>postformage</a:t>
            </a:r>
            <a:r>
              <a:rPr lang="fr-CA" sz="1800" dirty="0"/>
              <a:t> permet au produit d’être courbé pour certaines applications.</a:t>
            </a:r>
          </a:p>
          <a:p>
            <a:pPr>
              <a:spcBef>
                <a:spcPts val="0"/>
              </a:spcBef>
              <a:buClr>
                <a:schemeClr val="tx1"/>
              </a:buClr>
              <a:buSzPts val="1800"/>
            </a:pPr>
            <a:r>
              <a:rPr lang="fr-CA" sz="1800" noProof="0" dirty="0">
                <a:latin typeface="Arial" panose="020B0604020202020204" pitchFamily="34" charset="0"/>
                <a:ea typeface="Helvetica Neue"/>
                <a:cs typeface="Arial" panose="020B0604020202020204" pitchFamily="34" charset="0"/>
                <a:sym typeface="Helvetica Neue"/>
              </a:rPr>
              <a:t>Durable et résistant à l’usure.</a:t>
            </a:r>
            <a:endParaRPr lang="fr-CA" noProof="0" dirty="0"/>
          </a:p>
          <a:p>
            <a:pPr>
              <a:spcBef>
                <a:spcPts val="360"/>
              </a:spcBef>
              <a:buClr>
                <a:schemeClr val="tx1"/>
              </a:buClr>
              <a:buSzPts val="1800"/>
            </a:pPr>
            <a:r>
              <a:rPr lang="fr-CA" sz="1800" noProof="0" dirty="0">
                <a:latin typeface="Arial" panose="020B0604020202020204" pitchFamily="34" charset="0"/>
                <a:ea typeface="Helvetica Neue"/>
                <a:cs typeface="Arial" panose="020B0604020202020204" pitchFamily="34" charset="0"/>
                <a:sym typeface="Helvetica Neue"/>
              </a:rPr>
              <a:t>Non poreux et facile à nettoyer.</a:t>
            </a:r>
            <a:endParaRPr lang="fr-CA" noProof="0" dirty="0"/>
          </a:p>
          <a:p>
            <a:pPr>
              <a:spcBef>
                <a:spcPts val="360"/>
              </a:spcBef>
              <a:buClr>
                <a:schemeClr val="tx1"/>
              </a:buClr>
              <a:buSzPts val="1800"/>
            </a:pPr>
            <a:r>
              <a:rPr lang="fr-CA" sz="1800" noProof="0" dirty="0">
                <a:latin typeface="Arial" panose="020B0604020202020204" pitchFamily="34" charset="0"/>
                <a:ea typeface="Helvetica Neue"/>
                <a:cs typeface="Arial" panose="020B0604020202020204" pitchFamily="34" charset="0"/>
                <a:sym typeface="Helvetica Neue"/>
              </a:rPr>
              <a:t>Application horizontale et verticale.</a:t>
            </a:r>
            <a:endParaRPr lang="fr-CA" noProof="0" dirty="0"/>
          </a:p>
          <a:p>
            <a:pPr>
              <a:spcBef>
                <a:spcPts val="360"/>
              </a:spcBef>
              <a:buClr>
                <a:schemeClr val="tx1"/>
              </a:buClr>
              <a:buSzPts val="1800"/>
            </a:pPr>
            <a:r>
              <a:rPr lang="fr-CA" sz="1800" noProof="0" dirty="0">
                <a:latin typeface="Arial" panose="020B0604020202020204" pitchFamily="34" charset="0"/>
                <a:ea typeface="Helvetica Neue"/>
                <a:cs typeface="Arial" panose="020B0604020202020204" pitchFamily="34" charset="0"/>
                <a:sym typeface="Helvetica Neue"/>
              </a:rPr>
              <a:t>Résistant aux impacts.</a:t>
            </a:r>
          </a:p>
        </p:txBody>
      </p:sp>
      <p:pic>
        <p:nvPicPr>
          <p:cNvPr id="264" name="Google Shape;264;p29"/>
          <p:cNvPicPr preferRelativeResize="0"/>
          <p:nvPr>
            <p:custDataLst>
              <p:tags r:id="rId5"/>
            </p:custDataLst>
          </p:nvPr>
        </p:nvPicPr>
        <p:blipFill rotWithShape="1">
          <a:blip r:embed="rId10">
            <a:alphaModFix/>
          </a:blip>
          <a:srcRect/>
          <a:stretch/>
        </p:blipFill>
        <p:spPr>
          <a:xfrm>
            <a:off x="6490448" y="1179319"/>
            <a:ext cx="5517139" cy="4807867"/>
          </a:xfrm>
          <a:prstGeom prst="rect">
            <a:avLst/>
          </a:prstGeom>
          <a:noFill/>
          <a:ln>
            <a:noFill/>
          </a:ln>
        </p:spPr>
      </p:pic>
      <p:sp>
        <p:nvSpPr>
          <p:cNvPr id="2" name="TextBox 1">
            <a:extLst>
              <a:ext uri="{FF2B5EF4-FFF2-40B4-BE49-F238E27FC236}">
                <a16:creationId xmlns:a16="http://schemas.microsoft.com/office/drawing/2014/main" id="{E1D6995D-FA4C-8BD3-89E0-1D00CD189C8E}"/>
              </a:ext>
            </a:extLst>
          </p:cNvPr>
          <p:cNvSpPr txBox="1"/>
          <p:nvPr>
            <p:custDataLst>
              <p:tags r:id="rId6"/>
            </p:custDataLst>
          </p:nvPr>
        </p:nvSpPr>
        <p:spPr>
          <a:xfrm>
            <a:off x="11788346" y="86497"/>
            <a:ext cx="383438" cy="307777"/>
          </a:xfrm>
          <a:prstGeom prst="rect">
            <a:avLst/>
          </a:prstGeom>
          <a:noFill/>
        </p:spPr>
        <p:txBody>
          <a:bodyPr wrap="none" rtlCol="0">
            <a:spAutoFit/>
          </a:bodyPr>
          <a:lstStyle/>
          <a:p>
            <a:r>
              <a:rPr lang="fr-CA" sz="1400" noProof="0" dirty="0"/>
              <a:t>18</a:t>
            </a:r>
          </a:p>
        </p:txBody>
      </p:sp>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0"/>
          <p:cNvSpPr/>
          <p:nvPr>
            <p:custDataLst>
              <p:tags r:id="rId1"/>
            </p:custDataLst>
          </p:nvPr>
        </p:nvSpPr>
        <p:spPr>
          <a:xfrm>
            <a:off x="152400" y="440124"/>
            <a:ext cx="12276195" cy="746125"/>
          </a:xfrm>
          <a:prstGeom prst="rect">
            <a:avLst/>
          </a:prstGeom>
          <a:noFill/>
          <a:ln>
            <a:noFill/>
          </a:ln>
        </p:spPr>
        <p:txBody>
          <a:bodyPr spcFirstLastPara="1" wrap="square" lIns="91425" tIns="45700" rIns="91425" bIns="45700" anchor="t" anchorCtr="0">
            <a:noAutofit/>
          </a:bodyPr>
          <a:lstStyle/>
          <a:p>
            <a:r>
              <a:rPr lang="fr-CA" sz="2800" dirty="0">
                <a:latin typeface="Arial" panose="020B0604020202020204" pitchFamily="34" charset="0"/>
                <a:ea typeface="Helvetica Neue"/>
                <a:cs typeface="Arial" panose="020B0604020202020204" pitchFamily="34" charset="0"/>
                <a:sym typeface="Helvetica Neue"/>
              </a:rPr>
              <a:t>Nouveaux motifs et grains de bois — Stratifié de marque Formica</a:t>
            </a:r>
            <a:r>
              <a:rPr lang="fr-CA" sz="2800" baseline="30000" dirty="0">
                <a:latin typeface="Arial" panose="020B0604020202020204" pitchFamily="34" charset="0"/>
                <a:ea typeface="Helvetica Neue"/>
                <a:cs typeface="Arial" panose="020B0604020202020204" pitchFamily="34" charset="0"/>
                <a:sym typeface="Helvetica Neue"/>
              </a:rPr>
              <a:t>®</a:t>
            </a:r>
            <a:endParaRPr lang="fr-CA" sz="2800" dirty="0">
              <a:latin typeface="Arial" panose="020B0604020202020204" pitchFamily="34" charset="0"/>
              <a:ea typeface="Helvetica Neue"/>
              <a:cs typeface="Arial" panose="020B0604020202020204" pitchFamily="34" charset="0"/>
              <a:sym typeface="Helvetica Neue"/>
            </a:endParaRPr>
          </a:p>
          <a:p>
            <a:endParaRPr lang="fr-CA" sz="2800" dirty="0">
              <a:latin typeface="Arial" panose="020B0604020202020204" pitchFamily="34" charset="0"/>
              <a:ea typeface="Helvetica Neue"/>
              <a:cs typeface="Arial" panose="020B0604020202020204" pitchFamily="34" charset="0"/>
              <a:sym typeface="Helvetica Neue"/>
            </a:endParaRPr>
          </a:p>
          <a:p>
            <a:endParaRPr lang="fr-CA" sz="2800" noProof="0" dirty="0">
              <a:latin typeface="Arial" panose="020B0604020202020204" pitchFamily="34" charset="0"/>
              <a:ea typeface="Helvetica Neue"/>
              <a:cs typeface="Arial" panose="020B0604020202020204" pitchFamily="34" charset="0"/>
              <a:sym typeface="Helvetica Neue"/>
            </a:endParaRPr>
          </a:p>
          <a:p>
            <a:endParaRPr lang="fr-CA" sz="2800" noProof="0" dirty="0">
              <a:latin typeface="Arial" panose="020B0604020202020204" pitchFamily="34" charset="0"/>
              <a:ea typeface="Helvetica Neue"/>
              <a:cs typeface="Arial" panose="020B0604020202020204" pitchFamily="34" charset="0"/>
              <a:sym typeface="Helvetica Neue"/>
            </a:endParaRPr>
          </a:p>
          <a:p>
            <a:endParaRPr lang="fr-CA" sz="2800" noProof="0" dirty="0">
              <a:latin typeface="Arial" panose="020B0604020202020204" pitchFamily="34" charset="0"/>
              <a:ea typeface="Helvetica Neue"/>
              <a:cs typeface="Arial" panose="020B0604020202020204" pitchFamily="34" charset="0"/>
              <a:sym typeface="Helvetica Neue"/>
            </a:endParaRPr>
          </a:p>
        </p:txBody>
      </p:sp>
      <p:sp>
        <p:nvSpPr>
          <p:cNvPr id="271" name="Google Shape;271;p30"/>
          <p:cNvSpPr txBox="1"/>
          <p:nvPr>
            <p:custDataLst>
              <p:tags r:id="rId2"/>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272" name="Google Shape;272;p30"/>
          <p:cNvSpPr txBox="1"/>
          <p:nvPr>
            <p:custDataLst>
              <p:tags r:id="rId3"/>
            </p:custDataLst>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pic>
        <p:nvPicPr>
          <p:cNvPr id="3" name="Picture 2" descr="A close-up of a color palette&#10;&#10;AI-generated content may be incorrect.">
            <a:extLst>
              <a:ext uri="{FF2B5EF4-FFF2-40B4-BE49-F238E27FC236}">
                <a16:creationId xmlns:a16="http://schemas.microsoft.com/office/drawing/2014/main" id="{B55BEA8C-B096-E90B-8631-234681F8ED4D}"/>
              </a:ext>
            </a:extLst>
          </p:cNvPr>
          <p:cNvPicPr>
            <a:picLocks noChangeAspect="1"/>
          </p:cNvPicPr>
          <p:nvPr>
            <p:custDataLst>
              <p:tags r:id="rId4"/>
            </p:custDataLst>
          </p:nvPr>
        </p:nvPicPr>
        <p:blipFill>
          <a:blip r:embed="rId8">
            <a:extLst>
              <a:ext uri="{28A0092B-C50C-407E-A947-70E740481C1C}">
                <a14:useLocalDpi xmlns:a14="http://schemas.microsoft.com/office/drawing/2010/main" val="0"/>
              </a:ext>
            </a:extLst>
          </a:blip>
          <a:stretch>
            <a:fillRect/>
          </a:stretch>
        </p:blipFill>
        <p:spPr>
          <a:xfrm>
            <a:off x="2209800" y="1186249"/>
            <a:ext cx="7772400" cy="4955441"/>
          </a:xfrm>
          <a:prstGeom prst="rect">
            <a:avLst/>
          </a:prstGeom>
        </p:spPr>
      </p:pic>
      <p:sp>
        <p:nvSpPr>
          <p:cNvPr id="4" name="TextBox 3">
            <a:extLst>
              <a:ext uri="{FF2B5EF4-FFF2-40B4-BE49-F238E27FC236}">
                <a16:creationId xmlns:a16="http://schemas.microsoft.com/office/drawing/2014/main" id="{A3A6B82E-25AF-95FB-AFB5-9BA275A1CCF3}"/>
              </a:ext>
            </a:extLst>
          </p:cNvPr>
          <p:cNvSpPr txBox="1"/>
          <p:nvPr>
            <p:custDataLst>
              <p:tags r:id="rId5"/>
            </p:custDataLst>
          </p:nvPr>
        </p:nvSpPr>
        <p:spPr>
          <a:xfrm>
            <a:off x="11788346" y="86497"/>
            <a:ext cx="383438" cy="307777"/>
          </a:xfrm>
          <a:prstGeom prst="rect">
            <a:avLst/>
          </a:prstGeom>
          <a:noFill/>
        </p:spPr>
        <p:txBody>
          <a:bodyPr wrap="none" rtlCol="0">
            <a:spAutoFit/>
          </a:bodyPr>
          <a:lstStyle/>
          <a:p>
            <a:r>
              <a:rPr lang="fr-CA" sz="1400" noProof="0" dirty="0"/>
              <a:t>19</a:t>
            </a:r>
          </a:p>
        </p:txBody>
      </p:sp>
    </p:spTree>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8">
          <a:extLst>
            <a:ext uri="{FF2B5EF4-FFF2-40B4-BE49-F238E27FC236}">
              <a16:creationId xmlns:a16="http://schemas.microsoft.com/office/drawing/2014/main" id="{54A13ADE-2666-CCA8-201B-CB7B3FA11CAE}"/>
            </a:ext>
          </a:extLst>
        </p:cNvPr>
        <p:cNvGrpSpPr/>
        <p:nvPr/>
      </p:nvGrpSpPr>
      <p:grpSpPr>
        <a:xfrm>
          <a:off x="0" y="0"/>
          <a:ext cx="0" cy="0"/>
          <a:chOff x="0" y="0"/>
          <a:chExt cx="0" cy="0"/>
        </a:xfrm>
      </p:grpSpPr>
      <p:sp>
        <p:nvSpPr>
          <p:cNvPr id="271" name="Google Shape;271;p30">
            <a:extLst>
              <a:ext uri="{FF2B5EF4-FFF2-40B4-BE49-F238E27FC236}">
                <a16:creationId xmlns:a16="http://schemas.microsoft.com/office/drawing/2014/main" id="{7BEE644D-3664-BE23-C661-D46089530646}"/>
              </a:ext>
            </a:extLst>
          </p:cNvPr>
          <p:cNvSpPr txBox="1"/>
          <p:nvPr>
            <p:custDataLst>
              <p:tags r:id="rId1"/>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272" name="Google Shape;272;p30">
            <a:extLst>
              <a:ext uri="{FF2B5EF4-FFF2-40B4-BE49-F238E27FC236}">
                <a16:creationId xmlns:a16="http://schemas.microsoft.com/office/drawing/2014/main" id="{8E4C8911-6B68-041A-A2F2-4BEFAEDF7E91}"/>
              </a:ext>
            </a:extLst>
          </p:cNvPr>
          <p:cNvSpPr txBox="1"/>
          <p:nvPr>
            <p:custDataLst>
              <p:tags r:id="rId2"/>
            </p:custDataLst>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pic>
        <p:nvPicPr>
          <p:cNvPr id="4" name="Picture 3" descr="A close up of wood&#10;&#10;AI-generated content may be incorrect.">
            <a:extLst>
              <a:ext uri="{FF2B5EF4-FFF2-40B4-BE49-F238E27FC236}">
                <a16:creationId xmlns:a16="http://schemas.microsoft.com/office/drawing/2014/main" id="{42256AF1-A24F-B11B-F926-F0A8A179FD5A}"/>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2209800" y="1292854"/>
            <a:ext cx="7772400" cy="2438568"/>
          </a:xfrm>
          <a:prstGeom prst="rect">
            <a:avLst/>
          </a:prstGeom>
        </p:spPr>
      </p:pic>
      <p:sp>
        <p:nvSpPr>
          <p:cNvPr id="5" name="TextBox 4">
            <a:extLst>
              <a:ext uri="{FF2B5EF4-FFF2-40B4-BE49-F238E27FC236}">
                <a16:creationId xmlns:a16="http://schemas.microsoft.com/office/drawing/2014/main" id="{E11E11B6-B832-9223-02FC-D2B61E1D1D8A}"/>
              </a:ext>
            </a:extLst>
          </p:cNvPr>
          <p:cNvSpPr txBox="1"/>
          <p:nvPr>
            <p:custDataLst>
              <p:tags r:id="rId4"/>
            </p:custDataLst>
          </p:nvPr>
        </p:nvSpPr>
        <p:spPr>
          <a:xfrm>
            <a:off x="11788346" y="86497"/>
            <a:ext cx="383438" cy="307777"/>
          </a:xfrm>
          <a:prstGeom prst="rect">
            <a:avLst/>
          </a:prstGeom>
          <a:noFill/>
        </p:spPr>
        <p:txBody>
          <a:bodyPr wrap="none" rtlCol="0">
            <a:spAutoFit/>
          </a:bodyPr>
          <a:lstStyle/>
          <a:p>
            <a:r>
              <a:rPr lang="fr-CA" sz="1400" noProof="0" dirty="0"/>
              <a:t>20</a:t>
            </a:r>
          </a:p>
        </p:txBody>
      </p:sp>
      <p:sp>
        <p:nvSpPr>
          <p:cNvPr id="7" name="Google Shape;269;p30">
            <a:extLst>
              <a:ext uri="{FF2B5EF4-FFF2-40B4-BE49-F238E27FC236}">
                <a16:creationId xmlns:a16="http://schemas.microsoft.com/office/drawing/2014/main" id="{A6998402-394C-C10F-CF92-C3FF41F5AB46}"/>
              </a:ext>
            </a:extLst>
          </p:cNvPr>
          <p:cNvSpPr/>
          <p:nvPr>
            <p:custDataLst>
              <p:tags r:id="rId5"/>
            </p:custDataLst>
          </p:nvPr>
        </p:nvSpPr>
        <p:spPr>
          <a:xfrm>
            <a:off x="152400" y="440124"/>
            <a:ext cx="12276195" cy="746125"/>
          </a:xfrm>
          <a:prstGeom prst="rect">
            <a:avLst/>
          </a:prstGeom>
          <a:noFill/>
          <a:ln>
            <a:noFill/>
          </a:ln>
        </p:spPr>
        <p:txBody>
          <a:bodyPr spcFirstLastPara="1" wrap="square" lIns="91425" tIns="45700" rIns="91425" bIns="45700" anchor="t" anchorCtr="0">
            <a:noAutofit/>
          </a:bodyPr>
          <a:lstStyle/>
          <a:p>
            <a:r>
              <a:rPr lang="fr-CA" sz="2800" dirty="0">
                <a:latin typeface="Arial" panose="020B0604020202020204" pitchFamily="34" charset="0"/>
                <a:ea typeface="Helvetica Neue"/>
                <a:cs typeface="Arial" panose="020B0604020202020204" pitchFamily="34" charset="0"/>
                <a:sym typeface="Helvetica Neue"/>
              </a:rPr>
              <a:t>Nouveaux motifs et grains de bois — Stratifié de marque Formica</a:t>
            </a:r>
            <a:r>
              <a:rPr lang="fr-CA" sz="2800" baseline="30000" dirty="0">
                <a:latin typeface="Arial" panose="020B0604020202020204" pitchFamily="34" charset="0"/>
                <a:ea typeface="Helvetica Neue"/>
                <a:cs typeface="Arial" panose="020B0604020202020204" pitchFamily="34" charset="0"/>
                <a:sym typeface="Helvetica Neue"/>
              </a:rPr>
              <a:t>®</a:t>
            </a:r>
            <a:endParaRPr lang="fr-CA" sz="2800" dirty="0">
              <a:latin typeface="Arial" panose="020B0604020202020204" pitchFamily="34" charset="0"/>
              <a:ea typeface="Helvetica Neue"/>
              <a:cs typeface="Arial" panose="020B0604020202020204" pitchFamily="34" charset="0"/>
              <a:sym typeface="Helvetica Neue"/>
            </a:endParaRPr>
          </a:p>
          <a:p>
            <a:endParaRPr lang="fr-CA" sz="2800" dirty="0">
              <a:latin typeface="Arial" panose="020B0604020202020204" pitchFamily="34" charset="0"/>
              <a:ea typeface="Helvetica Neue"/>
              <a:cs typeface="Arial" panose="020B0604020202020204" pitchFamily="34" charset="0"/>
              <a:sym typeface="Helvetica Neue"/>
            </a:endParaRPr>
          </a:p>
          <a:p>
            <a:endParaRPr lang="fr-CA" sz="2800" noProof="0" dirty="0">
              <a:latin typeface="Arial" panose="020B0604020202020204" pitchFamily="34" charset="0"/>
              <a:ea typeface="Helvetica Neue"/>
              <a:cs typeface="Arial" panose="020B0604020202020204" pitchFamily="34" charset="0"/>
              <a:sym typeface="Helvetica Neue"/>
            </a:endParaRPr>
          </a:p>
          <a:p>
            <a:endParaRPr lang="fr-CA" sz="2800" noProof="0" dirty="0">
              <a:latin typeface="Arial" panose="020B0604020202020204" pitchFamily="34" charset="0"/>
              <a:ea typeface="Helvetica Neue"/>
              <a:cs typeface="Arial" panose="020B0604020202020204" pitchFamily="34" charset="0"/>
              <a:sym typeface="Helvetica Neue"/>
            </a:endParaRPr>
          </a:p>
          <a:p>
            <a:endParaRPr lang="fr-CA" sz="2800" noProof="0" dirty="0">
              <a:latin typeface="Arial" panose="020B0604020202020204" pitchFamily="34" charset="0"/>
              <a:ea typeface="Helvetica Neue"/>
              <a:cs typeface="Arial" panose="020B0604020202020204" pitchFamily="34" charset="0"/>
              <a:sym typeface="Helvetica Neue"/>
            </a:endParaRPr>
          </a:p>
        </p:txBody>
      </p:sp>
    </p:spTree>
    <p:extLst>
      <p:ext uri="{BB962C8B-B14F-4D97-AF65-F5344CB8AC3E}">
        <p14:creationId xmlns:p14="http://schemas.microsoft.com/office/powerpoint/2010/main" val="3580462925"/>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8">
          <a:extLst>
            <a:ext uri="{FF2B5EF4-FFF2-40B4-BE49-F238E27FC236}">
              <a16:creationId xmlns:a16="http://schemas.microsoft.com/office/drawing/2014/main" id="{D1D157BD-0FC3-DDDB-4714-52F98B800A41}"/>
            </a:ext>
          </a:extLst>
        </p:cNvPr>
        <p:cNvGrpSpPr/>
        <p:nvPr/>
      </p:nvGrpSpPr>
      <p:grpSpPr>
        <a:xfrm>
          <a:off x="0" y="0"/>
          <a:ext cx="0" cy="0"/>
          <a:chOff x="0" y="0"/>
          <a:chExt cx="0" cy="0"/>
        </a:xfrm>
      </p:grpSpPr>
      <p:sp>
        <p:nvSpPr>
          <p:cNvPr id="269" name="Google Shape;269;p30">
            <a:extLst>
              <a:ext uri="{FF2B5EF4-FFF2-40B4-BE49-F238E27FC236}">
                <a16:creationId xmlns:a16="http://schemas.microsoft.com/office/drawing/2014/main" id="{71742AAB-671F-BB99-F761-965CC70B1F68}"/>
              </a:ext>
            </a:extLst>
          </p:cNvPr>
          <p:cNvSpPr/>
          <p:nvPr>
            <p:custDataLst>
              <p:tags r:id="rId1"/>
            </p:custDataLst>
          </p:nvPr>
        </p:nvSpPr>
        <p:spPr>
          <a:xfrm>
            <a:off x="322206" y="546729"/>
            <a:ext cx="10154938" cy="746125"/>
          </a:xfrm>
          <a:prstGeom prst="rect">
            <a:avLst/>
          </a:prstGeom>
          <a:noFill/>
          <a:ln>
            <a:noFill/>
          </a:ln>
        </p:spPr>
        <p:txBody>
          <a:bodyPr spcFirstLastPara="1" wrap="square" lIns="91425" tIns="45700" rIns="91425" bIns="45700" anchor="t" anchorCtr="0">
            <a:noAutofit/>
          </a:bodyPr>
          <a:lstStyle/>
          <a:p>
            <a:r>
              <a:rPr lang="fr-CA" sz="2800" noProof="0" dirty="0">
                <a:latin typeface="Arial" panose="020B0604020202020204" pitchFamily="34" charset="0"/>
                <a:ea typeface="Helvetica Neue"/>
                <a:cs typeface="Arial" panose="020B0604020202020204" pitchFamily="34" charset="0"/>
                <a:sym typeface="Helvetica Neue"/>
              </a:rPr>
              <a:t>Gamme grains de bois — Stratifié de marque Formica</a:t>
            </a:r>
            <a:r>
              <a:rPr lang="fr-CA" sz="2800" baseline="30000" noProof="0" dirty="0">
                <a:latin typeface="Arial" panose="020B0604020202020204" pitchFamily="34" charset="0"/>
                <a:ea typeface="Helvetica Neue"/>
                <a:cs typeface="Arial" panose="020B0604020202020204" pitchFamily="34" charset="0"/>
                <a:sym typeface="Helvetica Neue"/>
              </a:rPr>
              <a:t>®</a:t>
            </a:r>
            <a:endParaRPr lang="fr-CA" noProof="0" dirty="0">
              <a:latin typeface="Arial" panose="020B0604020202020204" pitchFamily="34" charset="0"/>
              <a:ea typeface="Helvetica Neue"/>
              <a:cs typeface="Arial" panose="020B0604020202020204" pitchFamily="34" charset="0"/>
              <a:sym typeface="Helvetica Neue"/>
            </a:endParaRPr>
          </a:p>
          <a:p>
            <a:endParaRPr lang="fr-CA" noProof="0" dirty="0">
              <a:latin typeface="Arial" panose="020B0604020202020204" pitchFamily="34" charset="0"/>
              <a:ea typeface="Helvetica Neue"/>
              <a:cs typeface="Arial" panose="020B0604020202020204" pitchFamily="34" charset="0"/>
              <a:sym typeface="Helvetica Neue"/>
            </a:endParaRPr>
          </a:p>
          <a:p>
            <a:endParaRPr lang="fr-CA" noProof="0" dirty="0">
              <a:latin typeface="Arial" panose="020B0604020202020204" pitchFamily="34" charset="0"/>
              <a:ea typeface="Helvetica Neue"/>
              <a:cs typeface="Arial" panose="020B0604020202020204" pitchFamily="34" charset="0"/>
              <a:sym typeface="Helvetica Neue"/>
            </a:endParaRPr>
          </a:p>
        </p:txBody>
      </p:sp>
      <p:sp>
        <p:nvSpPr>
          <p:cNvPr id="271" name="Google Shape;271;p30">
            <a:extLst>
              <a:ext uri="{FF2B5EF4-FFF2-40B4-BE49-F238E27FC236}">
                <a16:creationId xmlns:a16="http://schemas.microsoft.com/office/drawing/2014/main" id="{0759B18E-E2B2-ABF7-90D2-68A48F534E90}"/>
              </a:ext>
            </a:extLst>
          </p:cNvPr>
          <p:cNvSpPr txBox="1"/>
          <p:nvPr>
            <p:custDataLst>
              <p:tags r:id="rId2"/>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272" name="Google Shape;272;p30">
            <a:extLst>
              <a:ext uri="{FF2B5EF4-FFF2-40B4-BE49-F238E27FC236}">
                <a16:creationId xmlns:a16="http://schemas.microsoft.com/office/drawing/2014/main" id="{41F8397A-0682-D361-FE87-842EABAE8CA6}"/>
              </a:ext>
            </a:extLst>
          </p:cNvPr>
          <p:cNvSpPr txBox="1"/>
          <p:nvPr>
            <p:custDataLst>
              <p:tags r:id="rId3"/>
            </p:custDataLst>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pic>
        <p:nvPicPr>
          <p:cNvPr id="273" name="Google Shape;273;p30">
            <a:extLst>
              <a:ext uri="{FF2B5EF4-FFF2-40B4-BE49-F238E27FC236}">
                <a16:creationId xmlns:a16="http://schemas.microsoft.com/office/drawing/2014/main" id="{BB375761-BA32-6452-DDDE-C5106444BF24}"/>
              </a:ext>
            </a:extLst>
          </p:cNvPr>
          <p:cNvPicPr preferRelativeResize="0"/>
          <p:nvPr>
            <p:custDataLst>
              <p:tags r:id="rId4"/>
            </p:custDataLst>
          </p:nvPr>
        </p:nvPicPr>
        <p:blipFill rotWithShape="1">
          <a:blip r:embed="rId8">
            <a:alphaModFix/>
          </a:blip>
          <a:srcRect/>
          <a:stretch/>
        </p:blipFill>
        <p:spPr>
          <a:xfrm>
            <a:off x="2419841" y="1292854"/>
            <a:ext cx="7352317" cy="4672419"/>
          </a:xfrm>
          <a:prstGeom prst="rect">
            <a:avLst/>
          </a:prstGeom>
          <a:noFill/>
          <a:ln>
            <a:noFill/>
          </a:ln>
        </p:spPr>
      </p:pic>
      <p:sp>
        <p:nvSpPr>
          <p:cNvPr id="2" name="TextBox 1">
            <a:extLst>
              <a:ext uri="{FF2B5EF4-FFF2-40B4-BE49-F238E27FC236}">
                <a16:creationId xmlns:a16="http://schemas.microsoft.com/office/drawing/2014/main" id="{5F72B0E3-0538-C85B-E75E-0A5FC6822D16}"/>
              </a:ext>
            </a:extLst>
          </p:cNvPr>
          <p:cNvSpPr txBox="1"/>
          <p:nvPr>
            <p:custDataLst>
              <p:tags r:id="rId5"/>
            </p:custDataLst>
          </p:nvPr>
        </p:nvSpPr>
        <p:spPr>
          <a:xfrm>
            <a:off x="11788346" y="86497"/>
            <a:ext cx="383438" cy="307777"/>
          </a:xfrm>
          <a:prstGeom prst="rect">
            <a:avLst/>
          </a:prstGeom>
          <a:noFill/>
        </p:spPr>
        <p:txBody>
          <a:bodyPr wrap="none" rtlCol="0">
            <a:spAutoFit/>
          </a:bodyPr>
          <a:lstStyle/>
          <a:p>
            <a:r>
              <a:rPr lang="fr-CA" sz="1400" noProof="0" dirty="0"/>
              <a:t>21</a:t>
            </a:r>
          </a:p>
        </p:txBody>
      </p:sp>
    </p:spTree>
    <p:extLst>
      <p:ext uri="{BB962C8B-B14F-4D97-AF65-F5344CB8AC3E}">
        <p14:creationId xmlns:p14="http://schemas.microsoft.com/office/powerpoint/2010/main" val="1691281829"/>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80" name="Google Shape;280;p31"/>
          <p:cNvSpPr txBox="1"/>
          <p:nvPr>
            <p:custDataLst>
              <p:tags r:id="rId1"/>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281" name="Google Shape;281;p31"/>
          <p:cNvSpPr txBox="1"/>
          <p:nvPr>
            <p:custDataLst>
              <p:tags r:id="rId2"/>
            </p:custDataLst>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pic>
        <p:nvPicPr>
          <p:cNvPr id="282" name="Google Shape;282;p31"/>
          <p:cNvPicPr preferRelativeResize="0"/>
          <p:nvPr>
            <p:custDataLst>
              <p:tags r:id="rId3"/>
            </p:custDataLst>
          </p:nvPr>
        </p:nvPicPr>
        <p:blipFill rotWithShape="1">
          <a:blip r:embed="rId8">
            <a:alphaModFix/>
          </a:blip>
          <a:srcRect/>
          <a:stretch/>
        </p:blipFill>
        <p:spPr>
          <a:xfrm>
            <a:off x="2395011" y="1353737"/>
            <a:ext cx="7401977" cy="4723919"/>
          </a:xfrm>
          <a:prstGeom prst="rect">
            <a:avLst/>
          </a:prstGeom>
          <a:noFill/>
          <a:ln>
            <a:noFill/>
          </a:ln>
        </p:spPr>
      </p:pic>
      <p:sp>
        <p:nvSpPr>
          <p:cNvPr id="2" name="Google Shape;269;p30">
            <a:extLst>
              <a:ext uri="{FF2B5EF4-FFF2-40B4-BE49-F238E27FC236}">
                <a16:creationId xmlns:a16="http://schemas.microsoft.com/office/drawing/2014/main" id="{9A6B5CC2-EC02-7CB9-0CDB-F15B742A9E62}"/>
              </a:ext>
            </a:extLst>
          </p:cNvPr>
          <p:cNvSpPr/>
          <p:nvPr>
            <p:custDataLst>
              <p:tags r:id="rId4"/>
            </p:custDataLst>
          </p:nvPr>
        </p:nvSpPr>
        <p:spPr>
          <a:xfrm>
            <a:off x="322206" y="546729"/>
            <a:ext cx="10385674" cy="746125"/>
          </a:xfrm>
          <a:prstGeom prst="rect">
            <a:avLst/>
          </a:prstGeom>
          <a:noFill/>
          <a:ln>
            <a:noFill/>
          </a:ln>
        </p:spPr>
        <p:txBody>
          <a:bodyPr spcFirstLastPara="1" wrap="square" lIns="91425" tIns="45700" rIns="91425" bIns="45700" anchor="t" anchorCtr="0">
            <a:noAutofit/>
          </a:bodyPr>
          <a:lstStyle/>
          <a:p>
            <a:r>
              <a:rPr lang="fr-CA" sz="2800" dirty="0">
                <a:latin typeface="Arial" panose="020B0604020202020204" pitchFamily="34" charset="0"/>
                <a:ea typeface="Helvetica Neue"/>
                <a:cs typeface="Arial" panose="020B0604020202020204" pitchFamily="34" charset="0"/>
                <a:sym typeface="Helvetica Neue"/>
              </a:rPr>
              <a:t>Gamme grains de bois — Stratifié de marque Formica</a:t>
            </a:r>
            <a:r>
              <a:rPr lang="fr-CA" sz="2800" baseline="30000" dirty="0">
                <a:latin typeface="Arial" panose="020B0604020202020204" pitchFamily="34" charset="0"/>
                <a:ea typeface="Helvetica Neue"/>
                <a:cs typeface="Arial" panose="020B0604020202020204" pitchFamily="34" charset="0"/>
                <a:sym typeface="Helvetica Neue"/>
              </a:rPr>
              <a:t>®</a:t>
            </a:r>
            <a:endParaRPr lang="fr-CA" dirty="0">
              <a:latin typeface="Arial" panose="020B0604020202020204" pitchFamily="34" charset="0"/>
              <a:ea typeface="Helvetica Neue"/>
              <a:cs typeface="Arial" panose="020B0604020202020204" pitchFamily="34" charset="0"/>
              <a:sym typeface="Helvetica Neue"/>
            </a:endParaRPr>
          </a:p>
          <a:p>
            <a:endParaRPr lang="fr-CA" dirty="0">
              <a:latin typeface="Arial" panose="020B0604020202020204" pitchFamily="34" charset="0"/>
              <a:ea typeface="Helvetica Neue"/>
              <a:cs typeface="Arial" panose="020B0604020202020204" pitchFamily="34" charset="0"/>
              <a:sym typeface="Helvetica Neue"/>
            </a:endParaRPr>
          </a:p>
          <a:p>
            <a:endParaRPr lang="fr-CA" noProof="0" dirty="0">
              <a:latin typeface="Arial" panose="020B0604020202020204" pitchFamily="34" charset="0"/>
              <a:ea typeface="Helvetica Neue"/>
              <a:cs typeface="Arial" panose="020B0604020202020204" pitchFamily="34" charset="0"/>
              <a:sym typeface="Helvetica Neue"/>
            </a:endParaRPr>
          </a:p>
          <a:p>
            <a:endParaRPr lang="fr-CA" noProof="0" dirty="0">
              <a:latin typeface="Arial" panose="020B0604020202020204" pitchFamily="34" charset="0"/>
              <a:ea typeface="Helvetica Neue"/>
              <a:cs typeface="Arial" panose="020B0604020202020204" pitchFamily="34" charset="0"/>
              <a:sym typeface="Helvetica Neue"/>
            </a:endParaRPr>
          </a:p>
          <a:p>
            <a:endParaRPr lang="fr-CA" noProof="0" dirty="0">
              <a:latin typeface="Arial" panose="020B0604020202020204" pitchFamily="34" charset="0"/>
              <a:ea typeface="Helvetica Neue"/>
              <a:cs typeface="Arial" panose="020B0604020202020204" pitchFamily="34" charset="0"/>
              <a:sym typeface="Helvetica Neue"/>
            </a:endParaRPr>
          </a:p>
        </p:txBody>
      </p:sp>
      <p:sp>
        <p:nvSpPr>
          <p:cNvPr id="3" name="TextBox 2">
            <a:extLst>
              <a:ext uri="{FF2B5EF4-FFF2-40B4-BE49-F238E27FC236}">
                <a16:creationId xmlns:a16="http://schemas.microsoft.com/office/drawing/2014/main" id="{B2146B1B-80D8-9E4B-3393-2219A9330EFF}"/>
              </a:ext>
            </a:extLst>
          </p:cNvPr>
          <p:cNvSpPr txBox="1"/>
          <p:nvPr>
            <p:custDataLst>
              <p:tags r:id="rId5"/>
            </p:custDataLst>
          </p:nvPr>
        </p:nvSpPr>
        <p:spPr>
          <a:xfrm>
            <a:off x="11788346" y="86497"/>
            <a:ext cx="383438" cy="307777"/>
          </a:xfrm>
          <a:prstGeom prst="rect">
            <a:avLst/>
          </a:prstGeom>
          <a:noFill/>
        </p:spPr>
        <p:txBody>
          <a:bodyPr wrap="none" rtlCol="0">
            <a:spAutoFit/>
          </a:bodyPr>
          <a:lstStyle/>
          <a:p>
            <a:r>
              <a:rPr lang="fr-CA" sz="1400" noProof="0" dirty="0"/>
              <a:t>22</a:t>
            </a:r>
          </a:p>
        </p:txBody>
      </p:sp>
    </p:spTree>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4" name="Google Shape;384;p41"/>
          <p:cNvSpPr txBox="1"/>
          <p:nvPr>
            <p:custDataLst>
              <p:tags r:id="rId1"/>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385" name="Google Shape;385;p41"/>
          <p:cNvSpPr txBox="1"/>
          <p:nvPr>
            <p:custDataLst>
              <p:tags r:id="rId2"/>
            </p:custDataLst>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386" name="Google Shape;386;p41"/>
          <p:cNvSpPr txBox="1">
            <a:spLocks noGrp="1"/>
          </p:cNvSpPr>
          <p:nvPr>
            <p:ph type="body" idx="1"/>
            <p:custDataLst>
              <p:tags r:id="rId3"/>
            </p:custDataLst>
          </p:nvPr>
        </p:nvSpPr>
        <p:spPr>
          <a:xfrm>
            <a:off x="1129344" y="1478717"/>
            <a:ext cx="4803106" cy="4525963"/>
          </a:xfrm>
          <a:prstGeom prst="rect">
            <a:avLst/>
          </a:prstGeom>
          <a:noFill/>
          <a:ln>
            <a:noFill/>
          </a:ln>
        </p:spPr>
        <p:txBody>
          <a:bodyPr spcFirstLastPara="1" vert="horz" wrap="square" lIns="91425" tIns="45700" rIns="91425" bIns="45700" rtlCol="0" anchor="t" anchorCtr="0">
            <a:noAutofit/>
          </a:bodyPr>
          <a:lstStyle/>
          <a:p>
            <a:pPr>
              <a:spcBef>
                <a:spcPts val="0"/>
              </a:spcBef>
              <a:buClr>
                <a:schemeClr val="tx1"/>
              </a:buClr>
              <a:buSzPts val="1800"/>
            </a:pPr>
            <a:r>
              <a:rPr lang="en-US" sz="1800" u="sng" dirty="0">
                <a:latin typeface="Arial" panose="020B0604020202020204" pitchFamily="34" charset="0"/>
                <a:ea typeface="Helvetica Neue"/>
                <a:cs typeface="Arial" panose="020B0604020202020204" pitchFamily="34" charset="0"/>
                <a:sym typeface="Helvetica Neue"/>
                <a:hlinkClick r:id="rId9"/>
              </a:rPr>
              <a:t>Page </a:t>
            </a:r>
            <a:r>
              <a:rPr lang="en-US" sz="1800" u="sng" dirty="0" err="1">
                <a:latin typeface="Arial" panose="020B0604020202020204" pitchFamily="34" charset="0"/>
                <a:ea typeface="Helvetica Neue"/>
                <a:cs typeface="Arial" panose="020B0604020202020204" pitchFamily="34" charset="0"/>
                <a:sym typeface="Helvetica Neue"/>
                <a:hlinkClick r:id="rId9"/>
              </a:rPr>
              <a:t>produit</a:t>
            </a:r>
            <a:endParaRPr lang="en-US" sz="1800" dirty="0">
              <a:latin typeface="Arial" panose="020B0604020202020204" pitchFamily="34" charset="0"/>
              <a:ea typeface="Helvetica Neue"/>
              <a:cs typeface="Arial" panose="020B0604020202020204" pitchFamily="34" charset="0"/>
              <a:sym typeface="Helvetica Neue"/>
            </a:endParaRPr>
          </a:p>
          <a:p>
            <a:r>
              <a:rPr lang="fr-FR" sz="1800" dirty="0"/>
              <a:t>Des surfaces aux motifs audacieux aux subtiles nuances de texture et de couleur, les motifs de pierre constituent un moyen simple de créer des espaces intérieurs raffinés.</a:t>
            </a:r>
          </a:p>
          <a:p>
            <a:r>
              <a:rPr lang="fr-FR" sz="1800" dirty="0"/>
              <a:t>Cette sélection de cinq motifs reflète le raffinement intemporel du marbre et du quartzite. Leurs nuances subtiles, leurs veines raffinées et leurs fonds blancs délicats apportent une touche d'équilibre et d'élégance aux cuisines, salles de bains et autres espaces de vie.</a:t>
            </a:r>
            <a:endParaRPr lang="en-US" sz="1800" dirty="0"/>
          </a:p>
          <a:p>
            <a:pPr marL="342900" indent="-342900">
              <a:spcBef>
                <a:spcPts val="0"/>
              </a:spcBef>
              <a:buClr>
                <a:schemeClr val="tx1"/>
              </a:buClr>
              <a:buSzPts val="1800"/>
              <a:buFont typeface="Helvetica Neue"/>
              <a:buChar char="•"/>
            </a:pPr>
            <a:endParaRPr lang="en-US" sz="1800" u="sng" dirty="0">
              <a:latin typeface="Arial" panose="020B0604020202020204" pitchFamily="34" charset="0"/>
              <a:ea typeface="Helvetica Neue"/>
              <a:cs typeface="Arial" panose="020B0604020202020204" pitchFamily="34" charset="0"/>
              <a:sym typeface="Helvetica Neue"/>
            </a:endParaRPr>
          </a:p>
        </p:txBody>
      </p:sp>
      <p:pic>
        <p:nvPicPr>
          <p:cNvPr id="3" name="Picture 2">
            <a:extLst>
              <a:ext uri="{FF2B5EF4-FFF2-40B4-BE49-F238E27FC236}">
                <a16:creationId xmlns:a16="http://schemas.microsoft.com/office/drawing/2014/main" id="{F3AF378B-DB74-1AC3-BF19-F9E9DE18C160}"/>
              </a:ext>
            </a:extLst>
          </p:cNvPr>
          <p:cNvPicPr>
            <a:picLocks noChangeAspect="1"/>
          </p:cNvPicPr>
          <p:nvPr>
            <p:custDataLst>
              <p:tags r:id="rId4"/>
            </p:custDataLst>
          </p:nvPr>
        </p:nvPicPr>
        <p:blipFill>
          <a:blip r:embed="rId10">
            <a:extLst>
              <a:ext uri="{28A0092B-C50C-407E-A947-70E740481C1C}">
                <a14:useLocalDpi xmlns:a14="http://schemas.microsoft.com/office/drawing/2010/main" val="0"/>
              </a:ext>
            </a:extLst>
          </a:blip>
          <a:srcRect/>
          <a:stretch/>
        </p:blipFill>
        <p:spPr>
          <a:xfrm>
            <a:off x="6566690" y="2004079"/>
            <a:ext cx="5390856" cy="3515775"/>
          </a:xfrm>
          <a:prstGeom prst="rect">
            <a:avLst/>
          </a:prstGeom>
        </p:spPr>
      </p:pic>
      <p:sp>
        <p:nvSpPr>
          <p:cNvPr id="4" name="Google Shape;269;p30">
            <a:extLst>
              <a:ext uri="{FF2B5EF4-FFF2-40B4-BE49-F238E27FC236}">
                <a16:creationId xmlns:a16="http://schemas.microsoft.com/office/drawing/2014/main" id="{412CC54A-95F7-0A57-E7A4-CEA2645F36EA}"/>
              </a:ext>
            </a:extLst>
          </p:cNvPr>
          <p:cNvSpPr/>
          <p:nvPr>
            <p:custDataLst>
              <p:tags r:id="rId5"/>
            </p:custDataLst>
          </p:nvPr>
        </p:nvSpPr>
        <p:spPr>
          <a:xfrm>
            <a:off x="322206" y="546729"/>
            <a:ext cx="10284834" cy="746125"/>
          </a:xfrm>
          <a:prstGeom prst="rect">
            <a:avLst/>
          </a:prstGeom>
          <a:noFill/>
          <a:ln>
            <a:noFill/>
          </a:ln>
        </p:spPr>
        <p:txBody>
          <a:bodyPr spcFirstLastPara="1" wrap="square" lIns="91425" tIns="45700" rIns="91425" bIns="45700" anchor="t" anchorCtr="0">
            <a:noAutofit/>
          </a:bodyPr>
          <a:lstStyle/>
          <a:p>
            <a:r>
              <a:rPr lang="en-US" sz="3200" dirty="0">
                <a:latin typeface="Arial" panose="020B0604020202020204" pitchFamily="34" charset="0"/>
                <a:ea typeface="Helvetica Neue"/>
                <a:cs typeface="Arial" panose="020B0604020202020204" pitchFamily="34" charset="0"/>
                <a:sym typeface="Helvetica Neue"/>
              </a:rPr>
              <a:t>Nouvelle collection de stratifies de marque Formica</a:t>
            </a:r>
            <a:r>
              <a:rPr lang="en-US" sz="3200" baseline="30000" dirty="0">
                <a:latin typeface="Arial" panose="020B0604020202020204" pitchFamily="34" charset="0"/>
                <a:ea typeface="Helvetica Neue"/>
                <a:cs typeface="Arial" panose="020B0604020202020204" pitchFamily="34" charset="0"/>
                <a:sym typeface="Helvetica Neue"/>
              </a:rPr>
              <a:t>®</a:t>
            </a:r>
            <a:endParaRPr sz="2000" baseline="30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2" name="TextBox 1">
            <a:extLst>
              <a:ext uri="{FF2B5EF4-FFF2-40B4-BE49-F238E27FC236}">
                <a16:creationId xmlns:a16="http://schemas.microsoft.com/office/drawing/2014/main" id="{F612AE38-21E1-E11C-6D01-B9D5506F6DFD}"/>
              </a:ext>
            </a:extLst>
          </p:cNvPr>
          <p:cNvSpPr txBox="1"/>
          <p:nvPr>
            <p:custDataLst>
              <p:tags r:id="rId6"/>
            </p:custDataLst>
          </p:nvPr>
        </p:nvSpPr>
        <p:spPr>
          <a:xfrm>
            <a:off x="11788346" y="86497"/>
            <a:ext cx="383438" cy="307777"/>
          </a:xfrm>
          <a:prstGeom prst="rect">
            <a:avLst/>
          </a:prstGeom>
          <a:noFill/>
        </p:spPr>
        <p:txBody>
          <a:bodyPr wrap="none" rtlCol="0">
            <a:spAutoFit/>
          </a:bodyPr>
          <a:lstStyle/>
          <a:p>
            <a:r>
              <a:rPr lang="en-US" sz="1400" dirty="0"/>
              <a:t>23</a:t>
            </a:r>
          </a:p>
        </p:txBody>
      </p:sp>
    </p:spTree>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8">
          <a:extLst>
            <a:ext uri="{FF2B5EF4-FFF2-40B4-BE49-F238E27FC236}">
              <a16:creationId xmlns:a16="http://schemas.microsoft.com/office/drawing/2014/main" id="{69C53A43-E71F-F6E5-3E82-627B4692F26A}"/>
            </a:ext>
          </a:extLst>
        </p:cNvPr>
        <p:cNvGrpSpPr/>
        <p:nvPr/>
      </p:nvGrpSpPr>
      <p:grpSpPr>
        <a:xfrm>
          <a:off x="0" y="0"/>
          <a:ext cx="0" cy="0"/>
          <a:chOff x="0" y="0"/>
          <a:chExt cx="0" cy="0"/>
        </a:xfrm>
      </p:grpSpPr>
      <p:sp>
        <p:nvSpPr>
          <p:cNvPr id="269" name="Google Shape;269;p30">
            <a:extLst>
              <a:ext uri="{FF2B5EF4-FFF2-40B4-BE49-F238E27FC236}">
                <a16:creationId xmlns:a16="http://schemas.microsoft.com/office/drawing/2014/main" id="{EA358FD3-C22B-0428-5C3B-3B5FBF31675D}"/>
              </a:ext>
            </a:extLst>
          </p:cNvPr>
          <p:cNvSpPr/>
          <p:nvPr>
            <p:custDataLst>
              <p:tags r:id="rId1"/>
            </p:custDataLst>
          </p:nvPr>
        </p:nvSpPr>
        <p:spPr>
          <a:xfrm>
            <a:off x="322205" y="546729"/>
            <a:ext cx="10181037" cy="746125"/>
          </a:xfrm>
          <a:prstGeom prst="rect">
            <a:avLst/>
          </a:prstGeom>
          <a:noFill/>
          <a:ln>
            <a:noFill/>
          </a:ln>
        </p:spPr>
        <p:txBody>
          <a:bodyPr spcFirstLastPara="1" wrap="square" lIns="91425" tIns="45700" rIns="91425" bIns="45700" anchor="t" anchorCtr="0">
            <a:noAutofit/>
          </a:bodyPr>
          <a:lstStyle/>
          <a:p>
            <a:r>
              <a:rPr lang="fr-FR" sz="3200" dirty="0">
                <a:latin typeface="Arial" panose="020B0604020202020204" pitchFamily="34" charset="0"/>
                <a:ea typeface="Helvetica Neue"/>
                <a:cs typeface="Arial" panose="020B0604020202020204" pitchFamily="34" charset="0"/>
                <a:sym typeface="Helvetica Neue"/>
              </a:rPr>
              <a:t>Nouvelle collection de stratifies de marque Formica</a:t>
            </a:r>
            <a:r>
              <a:rPr lang="fr-FR" sz="3200" baseline="30000" dirty="0">
                <a:latin typeface="Arial" panose="020B0604020202020204" pitchFamily="34" charset="0"/>
                <a:ea typeface="Helvetica Neue"/>
                <a:cs typeface="Arial" panose="020B0604020202020204" pitchFamily="34" charset="0"/>
                <a:sym typeface="Helvetica Neue"/>
              </a:rPr>
              <a:t>®</a:t>
            </a:r>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271" name="Google Shape;271;p30">
            <a:extLst>
              <a:ext uri="{FF2B5EF4-FFF2-40B4-BE49-F238E27FC236}">
                <a16:creationId xmlns:a16="http://schemas.microsoft.com/office/drawing/2014/main" id="{22D6F160-E471-81BD-AAD5-1AF89C08240C}"/>
              </a:ext>
            </a:extLst>
          </p:cNvPr>
          <p:cNvSpPr txBox="1"/>
          <p:nvPr>
            <p:custDataLst>
              <p:tags r:id="rId2"/>
            </p:custDataLst>
          </p:nvPr>
        </p:nvSpPr>
        <p:spPr>
          <a:xfrm>
            <a:off x="535259" y="3429000"/>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72" name="Google Shape;272;p30">
            <a:extLst>
              <a:ext uri="{FF2B5EF4-FFF2-40B4-BE49-F238E27FC236}">
                <a16:creationId xmlns:a16="http://schemas.microsoft.com/office/drawing/2014/main" id="{5585292E-9DEC-037F-5579-4AADE6075A08}"/>
              </a:ext>
            </a:extLst>
          </p:cNvPr>
          <p:cNvSpPr txBox="1"/>
          <p:nvPr>
            <p:custDataLst>
              <p:tags r:id="rId3"/>
            </p:custDataLst>
          </p:nvPr>
        </p:nvSpPr>
        <p:spPr>
          <a:xfrm>
            <a:off x="8522070" y="2096068"/>
            <a:ext cx="234776" cy="533174"/>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4" name="TextBox 3">
            <a:extLst>
              <a:ext uri="{FF2B5EF4-FFF2-40B4-BE49-F238E27FC236}">
                <a16:creationId xmlns:a16="http://schemas.microsoft.com/office/drawing/2014/main" id="{A7427DEF-6CBD-ACE6-8EDA-85C4B446FC8D}"/>
              </a:ext>
            </a:extLst>
          </p:cNvPr>
          <p:cNvSpPr txBox="1"/>
          <p:nvPr>
            <p:custDataLst>
              <p:tags r:id="rId4"/>
            </p:custDataLst>
          </p:nvPr>
        </p:nvSpPr>
        <p:spPr>
          <a:xfrm>
            <a:off x="11788346" y="86497"/>
            <a:ext cx="383438" cy="307777"/>
          </a:xfrm>
          <a:prstGeom prst="rect">
            <a:avLst/>
          </a:prstGeom>
          <a:noFill/>
        </p:spPr>
        <p:txBody>
          <a:bodyPr wrap="none" rtlCol="0">
            <a:spAutoFit/>
          </a:bodyPr>
          <a:lstStyle/>
          <a:p>
            <a:r>
              <a:rPr lang="fr-CA" sz="1400" dirty="0"/>
              <a:t>24</a:t>
            </a:r>
            <a:endParaRPr lang="en-US" sz="1400" dirty="0"/>
          </a:p>
        </p:txBody>
      </p:sp>
      <p:pic>
        <p:nvPicPr>
          <p:cNvPr id="8" name="Picture 7">
            <a:extLst>
              <a:ext uri="{FF2B5EF4-FFF2-40B4-BE49-F238E27FC236}">
                <a16:creationId xmlns:a16="http://schemas.microsoft.com/office/drawing/2014/main" id="{FD320F96-5B29-C956-8EAE-D06006CC235F}"/>
              </a:ext>
            </a:extLst>
          </p:cNvPr>
          <p:cNvPicPr>
            <a:picLocks noChangeAspect="1"/>
          </p:cNvPicPr>
          <p:nvPr>
            <p:custDataLst>
              <p:tags r:id="rId5"/>
            </p:custDataLst>
          </p:nvPr>
        </p:nvPicPr>
        <p:blipFill>
          <a:blip r:embed="rId10">
            <a:extLst>
              <a:ext uri="{28A0092B-C50C-407E-A947-70E740481C1C}">
                <a14:useLocalDpi xmlns:a14="http://schemas.microsoft.com/office/drawing/2010/main" val="0"/>
              </a:ext>
            </a:extLst>
          </a:blip>
          <a:srcRect b="20615"/>
          <a:stretch>
            <a:fillRect/>
          </a:stretch>
        </p:blipFill>
        <p:spPr>
          <a:xfrm>
            <a:off x="4812124" y="2153766"/>
            <a:ext cx="2091744" cy="3137251"/>
          </a:xfrm>
          <a:prstGeom prst="rect">
            <a:avLst/>
          </a:prstGeom>
        </p:spPr>
      </p:pic>
      <p:pic>
        <p:nvPicPr>
          <p:cNvPr id="10" name="Picture 9">
            <a:extLst>
              <a:ext uri="{FF2B5EF4-FFF2-40B4-BE49-F238E27FC236}">
                <a16:creationId xmlns:a16="http://schemas.microsoft.com/office/drawing/2014/main" id="{B89DEF13-61F3-4F61-D0D5-1C5476D49DC9}"/>
              </a:ext>
            </a:extLst>
          </p:cNvPr>
          <p:cNvPicPr>
            <a:picLocks noChangeAspect="1"/>
          </p:cNvPicPr>
          <p:nvPr>
            <p:custDataLst>
              <p:tags r:id="rId6"/>
            </p:custDataLst>
          </p:nvPr>
        </p:nvPicPr>
        <p:blipFill>
          <a:blip r:embed="rId11">
            <a:extLst>
              <a:ext uri="{28A0092B-C50C-407E-A947-70E740481C1C}">
                <a14:useLocalDpi xmlns:a14="http://schemas.microsoft.com/office/drawing/2010/main" val="0"/>
              </a:ext>
            </a:extLst>
          </a:blip>
          <a:srcRect b="20510"/>
          <a:stretch>
            <a:fillRect/>
          </a:stretch>
        </p:blipFill>
        <p:spPr>
          <a:xfrm>
            <a:off x="7190033" y="2148939"/>
            <a:ext cx="2091744" cy="3123544"/>
          </a:xfrm>
          <a:prstGeom prst="rect">
            <a:avLst/>
          </a:prstGeom>
        </p:spPr>
      </p:pic>
      <p:pic>
        <p:nvPicPr>
          <p:cNvPr id="14" name="Picture 13">
            <a:extLst>
              <a:ext uri="{FF2B5EF4-FFF2-40B4-BE49-F238E27FC236}">
                <a16:creationId xmlns:a16="http://schemas.microsoft.com/office/drawing/2014/main" id="{07AA68B8-3ABC-3CF6-8348-9CEA8215235F}"/>
              </a:ext>
            </a:extLst>
          </p:cNvPr>
          <p:cNvPicPr>
            <a:picLocks noChangeAspect="1"/>
          </p:cNvPicPr>
          <p:nvPr>
            <p:custDataLst>
              <p:tags r:id="rId7"/>
            </p:custDataLst>
          </p:nvPr>
        </p:nvPicPr>
        <p:blipFill>
          <a:blip r:embed="rId12">
            <a:extLst>
              <a:ext uri="{28A0092B-C50C-407E-A947-70E740481C1C}">
                <a14:useLocalDpi xmlns:a14="http://schemas.microsoft.com/office/drawing/2010/main" val="0"/>
              </a:ext>
            </a:extLst>
          </a:blip>
          <a:srcRect b="20507"/>
          <a:stretch>
            <a:fillRect/>
          </a:stretch>
        </p:blipFill>
        <p:spPr>
          <a:xfrm>
            <a:off x="9567942" y="2127523"/>
            <a:ext cx="2220404" cy="3269992"/>
          </a:xfrm>
          <a:prstGeom prst="rect">
            <a:avLst/>
          </a:prstGeom>
        </p:spPr>
      </p:pic>
      <p:pic>
        <p:nvPicPr>
          <p:cNvPr id="19" name="Image 18">
            <a:extLst>
              <a:ext uri="{FF2B5EF4-FFF2-40B4-BE49-F238E27FC236}">
                <a16:creationId xmlns:a16="http://schemas.microsoft.com/office/drawing/2014/main" id="{E1EDF70E-03E6-0F8C-6F8C-FCDFA3184E6E}"/>
              </a:ext>
            </a:extLst>
          </p:cNvPr>
          <p:cNvPicPr>
            <a:picLocks noChangeAspect="1"/>
          </p:cNvPicPr>
          <p:nvPr/>
        </p:nvPicPr>
        <p:blipFill>
          <a:blip r:embed="rId13"/>
          <a:stretch>
            <a:fillRect/>
          </a:stretch>
        </p:blipFill>
        <p:spPr>
          <a:xfrm>
            <a:off x="177423" y="2176817"/>
            <a:ext cx="2091122" cy="2983012"/>
          </a:xfrm>
          <a:prstGeom prst="rect">
            <a:avLst/>
          </a:prstGeom>
        </p:spPr>
      </p:pic>
      <p:pic>
        <p:nvPicPr>
          <p:cNvPr id="21" name="Image 20">
            <a:extLst>
              <a:ext uri="{FF2B5EF4-FFF2-40B4-BE49-F238E27FC236}">
                <a16:creationId xmlns:a16="http://schemas.microsoft.com/office/drawing/2014/main" id="{E3C5810A-1B39-9048-A3B1-CCCE289C4023}"/>
              </a:ext>
            </a:extLst>
          </p:cNvPr>
          <p:cNvPicPr>
            <a:picLocks noChangeAspect="1"/>
          </p:cNvPicPr>
          <p:nvPr/>
        </p:nvPicPr>
        <p:blipFill>
          <a:blip r:embed="rId14"/>
          <a:stretch>
            <a:fillRect/>
          </a:stretch>
        </p:blipFill>
        <p:spPr>
          <a:xfrm>
            <a:off x="2491944" y="2148939"/>
            <a:ext cx="2094711" cy="2983012"/>
          </a:xfrm>
          <a:prstGeom prst="rect">
            <a:avLst/>
          </a:prstGeom>
        </p:spPr>
      </p:pic>
    </p:spTree>
    <p:extLst>
      <p:ext uri="{BB962C8B-B14F-4D97-AF65-F5344CB8AC3E}">
        <p14:creationId xmlns:p14="http://schemas.microsoft.com/office/powerpoint/2010/main" val="2773031520"/>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9" name="Google Shape;289;p32"/>
          <p:cNvSpPr txBox="1"/>
          <p:nvPr>
            <p:custDataLst>
              <p:tags r:id="rId1"/>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290" name="Google Shape;290;p32"/>
          <p:cNvSpPr txBox="1"/>
          <p:nvPr>
            <p:custDataLst>
              <p:tags r:id="rId2"/>
            </p:custDataLst>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291" name="Google Shape;291;p32"/>
          <p:cNvSpPr txBox="1">
            <a:spLocks noGrp="1"/>
          </p:cNvSpPr>
          <p:nvPr>
            <p:ph type="body" idx="1"/>
            <p:custDataLst>
              <p:tags r:id="rId3"/>
            </p:custDataLst>
          </p:nvPr>
        </p:nvSpPr>
        <p:spPr>
          <a:xfrm>
            <a:off x="1208739" y="2051705"/>
            <a:ext cx="5277785" cy="3398698"/>
          </a:xfrm>
          <a:prstGeom prst="rect">
            <a:avLst/>
          </a:prstGeom>
          <a:noFill/>
          <a:ln>
            <a:noFill/>
          </a:ln>
        </p:spPr>
        <p:txBody>
          <a:bodyPr spcFirstLastPara="1" vert="horz" wrap="square" lIns="91425" tIns="45700" rIns="91425" bIns="45700" rtlCol="0" anchor="t" anchorCtr="0">
            <a:noAutofit/>
          </a:bodyPr>
          <a:lstStyle/>
          <a:p>
            <a:pPr>
              <a:spcBef>
                <a:spcPts val="0"/>
              </a:spcBef>
              <a:buClr>
                <a:schemeClr val="tx1"/>
              </a:buClr>
              <a:buSzPts val="1800"/>
            </a:pPr>
            <a:r>
              <a:rPr lang="fr-CA" sz="1800" u="sng" noProof="0" dirty="0">
                <a:latin typeface="Arial" panose="020B0604020202020204" pitchFamily="34" charset="0"/>
                <a:ea typeface="Helvetica Neue"/>
                <a:cs typeface="Arial" panose="020B0604020202020204" pitchFamily="34" charset="0"/>
                <a:sym typeface="Helvetica Neue"/>
                <a:hlinkClick r:id="rId10"/>
              </a:rPr>
              <a:t>Page produit</a:t>
            </a:r>
            <a:endParaRPr lang="fr-CA" sz="1800" noProof="0" dirty="0">
              <a:latin typeface="Arial" panose="020B0604020202020204" pitchFamily="34" charset="0"/>
              <a:ea typeface="Helvetica Neue"/>
              <a:cs typeface="Arial" panose="020B0604020202020204" pitchFamily="34" charset="0"/>
              <a:sym typeface="Helvetica Neue"/>
            </a:endParaRPr>
          </a:p>
          <a:p>
            <a:pPr>
              <a:spcBef>
                <a:spcPts val="0"/>
              </a:spcBef>
              <a:buClr>
                <a:schemeClr val="tx1"/>
              </a:buClr>
              <a:buSzPts val="1800"/>
            </a:pPr>
            <a:r>
              <a:rPr lang="fr-CA" sz="1800" dirty="0"/>
              <a:t>Un choix pratique et polyvalent pour obtenir des designs commerciaux chaleureux et l’élégant sans effort, tout en ayant des surfaces durables et faciles à nettoyer. </a:t>
            </a:r>
          </a:p>
          <a:p>
            <a:pPr>
              <a:spcBef>
                <a:spcPts val="0"/>
              </a:spcBef>
              <a:buClr>
                <a:schemeClr val="tx1"/>
              </a:buClr>
              <a:buSzPts val="1800"/>
            </a:pPr>
            <a:r>
              <a:rPr lang="fr-CA" sz="1800" dirty="0"/>
              <a:t>Inclus quatre motifs inspirés du lin, idéaux pour des usages commerciaux, dont Tissu Chambray, Tissu Gris, Tissu Mousseline et Tissu Diaphane. </a:t>
            </a:r>
          </a:p>
          <a:p>
            <a:pPr>
              <a:spcBef>
                <a:spcPts val="0"/>
              </a:spcBef>
              <a:buClr>
                <a:schemeClr val="tx1"/>
              </a:buClr>
              <a:buSzPts val="1800"/>
            </a:pPr>
            <a:endParaRPr lang="fr-CA" sz="1800" dirty="0"/>
          </a:p>
          <a:p>
            <a:pPr>
              <a:spcBef>
                <a:spcPts val="0"/>
              </a:spcBef>
              <a:buClr>
                <a:schemeClr val="tx1"/>
              </a:buClr>
              <a:buSzPts val="1800"/>
            </a:pPr>
            <a:r>
              <a:rPr lang="fr-CA" sz="1800" noProof="0" dirty="0"/>
              <a:t>N’oubliez pas que certains motifs s’inspirent des tissus, mais qu’il s’agit de stratifiés haute pression.</a:t>
            </a:r>
          </a:p>
        </p:txBody>
      </p:sp>
      <p:pic>
        <p:nvPicPr>
          <p:cNvPr id="292" name="Google Shape;292;p32"/>
          <p:cNvPicPr preferRelativeResize="0"/>
          <p:nvPr>
            <p:custDataLst>
              <p:tags r:id="rId4"/>
            </p:custDataLst>
          </p:nvPr>
        </p:nvPicPr>
        <p:blipFill>
          <a:blip r:embed="rId11" cstate="screen">
            <a:alphaModFix/>
            <a:extLst>
              <a:ext uri="{28A0092B-C50C-407E-A947-70E740481C1C}">
                <a14:useLocalDpi xmlns:a14="http://schemas.microsoft.com/office/drawing/2010/main"/>
              </a:ext>
            </a:extLst>
          </a:blip>
          <a:stretch>
            <a:fillRect/>
          </a:stretch>
        </p:blipFill>
        <p:spPr>
          <a:xfrm>
            <a:off x="7752675" y="724599"/>
            <a:ext cx="4232626" cy="2609746"/>
          </a:xfrm>
          <a:prstGeom prst="rect">
            <a:avLst/>
          </a:prstGeom>
          <a:noFill/>
          <a:ln>
            <a:noFill/>
          </a:ln>
          <a:effectLst/>
        </p:spPr>
      </p:pic>
      <p:pic>
        <p:nvPicPr>
          <p:cNvPr id="293" name="Google Shape;293;p32"/>
          <p:cNvPicPr preferRelativeResize="0"/>
          <p:nvPr>
            <p:custDataLst>
              <p:tags r:id="rId5"/>
            </p:custDataLst>
          </p:nvPr>
        </p:nvPicPr>
        <p:blipFill>
          <a:blip r:embed="rId12" cstate="screen">
            <a:alphaModFix/>
            <a:extLst>
              <a:ext uri="{28A0092B-C50C-407E-A947-70E740481C1C}">
                <a14:useLocalDpi xmlns:a14="http://schemas.microsoft.com/office/drawing/2010/main"/>
              </a:ext>
            </a:extLst>
          </a:blip>
          <a:stretch>
            <a:fillRect/>
          </a:stretch>
        </p:blipFill>
        <p:spPr>
          <a:xfrm>
            <a:off x="7752675" y="3429000"/>
            <a:ext cx="4232626" cy="2609724"/>
          </a:xfrm>
          <a:prstGeom prst="rect">
            <a:avLst/>
          </a:prstGeom>
          <a:noFill/>
          <a:ln>
            <a:noFill/>
          </a:ln>
          <a:effectLst/>
        </p:spPr>
      </p:pic>
      <p:sp>
        <p:nvSpPr>
          <p:cNvPr id="2" name="Google Shape;269;p30">
            <a:extLst>
              <a:ext uri="{FF2B5EF4-FFF2-40B4-BE49-F238E27FC236}">
                <a16:creationId xmlns:a16="http://schemas.microsoft.com/office/drawing/2014/main" id="{9B3C8C46-6838-CB3B-B582-5A25AEBB0EAD}"/>
              </a:ext>
            </a:extLst>
          </p:cNvPr>
          <p:cNvSpPr/>
          <p:nvPr>
            <p:custDataLst>
              <p:tags r:id="rId6"/>
            </p:custDataLst>
          </p:nvPr>
        </p:nvSpPr>
        <p:spPr>
          <a:xfrm>
            <a:off x="322206" y="546729"/>
            <a:ext cx="7384108" cy="746125"/>
          </a:xfrm>
          <a:prstGeom prst="rect">
            <a:avLst/>
          </a:prstGeom>
          <a:noFill/>
          <a:ln>
            <a:noFill/>
          </a:ln>
        </p:spPr>
        <p:txBody>
          <a:bodyPr spcFirstLastPara="1" wrap="square" lIns="91425" tIns="45700" rIns="91425" bIns="45700" anchor="t" anchorCtr="0">
            <a:noAutofit/>
          </a:bodyPr>
          <a:lstStyle/>
          <a:p>
            <a:r>
              <a:rPr lang="fr-CA" sz="3200" dirty="0"/>
              <a:t>Collection Tissu des stratifiés de marque </a:t>
            </a:r>
            <a:r>
              <a:rPr lang="fr-CA" sz="3200" noProof="0" dirty="0">
                <a:latin typeface="Arial" panose="020B0604020202020204" pitchFamily="34" charset="0"/>
                <a:ea typeface="Helvetica Neue"/>
                <a:cs typeface="Arial" panose="020B0604020202020204" pitchFamily="34" charset="0"/>
                <a:sym typeface="Helvetica Neue"/>
              </a:rPr>
              <a:t>Formica</a:t>
            </a:r>
            <a:r>
              <a:rPr lang="fr-CA" sz="3200" baseline="30000" noProof="0" dirty="0">
                <a:latin typeface="Arial" panose="020B0604020202020204" pitchFamily="34" charset="0"/>
                <a:ea typeface="Helvetica Neue"/>
                <a:cs typeface="Arial" panose="020B0604020202020204" pitchFamily="34" charset="0"/>
                <a:sym typeface="Helvetica Neue"/>
              </a:rPr>
              <a:t>®</a:t>
            </a:r>
            <a:endParaRPr lang="fr-CA" sz="2000" noProof="0" dirty="0">
              <a:latin typeface="Arial" panose="020B0604020202020204" pitchFamily="34" charset="0"/>
              <a:ea typeface="Helvetica Neue"/>
              <a:cs typeface="Arial" panose="020B0604020202020204" pitchFamily="34" charset="0"/>
              <a:sym typeface="Helvetica Neue"/>
            </a:endParaRPr>
          </a:p>
          <a:p>
            <a:endParaRPr lang="fr-CA" sz="2000" noProof="0" dirty="0">
              <a:latin typeface="Arial" panose="020B0604020202020204" pitchFamily="34" charset="0"/>
              <a:ea typeface="Helvetica Neue"/>
              <a:cs typeface="Arial" panose="020B0604020202020204" pitchFamily="34" charset="0"/>
              <a:sym typeface="Helvetica Neue"/>
            </a:endParaRPr>
          </a:p>
          <a:p>
            <a:endParaRPr lang="fr-CA" sz="2000" noProof="0" dirty="0">
              <a:latin typeface="Arial" panose="020B0604020202020204" pitchFamily="34" charset="0"/>
              <a:ea typeface="Helvetica Neue"/>
              <a:cs typeface="Arial" panose="020B0604020202020204" pitchFamily="34" charset="0"/>
              <a:sym typeface="Helvetica Neue"/>
            </a:endParaRPr>
          </a:p>
        </p:txBody>
      </p:sp>
      <p:sp>
        <p:nvSpPr>
          <p:cNvPr id="3" name="TextBox 2">
            <a:extLst>
              <a:ext uri="{FF2B5EF4-FFF2-40B4-BE49-F238E27FC236}">
                <a16:creationId xmlns:a16="http://schemas.microsoft.com/office/drawing/2014/main" id="{C12F2D77-4744-6603-EBEF-E2DD24C994B8}"/>
              </a:ext>
            </a:extLst>
          </p:cNvPr>
          <p:cNvSpPr txBox="1"/>
          <p:nvPr>
            <p:custDataLst>
              <p:tags r:id="rId7"/>
            </p:custDataLst>
          </p:nvPr>
        </p:nvSpPr>
        <p:spPr>
          <a:xfrm>
            <a:off x="11788346" y="86497"/>
            <a:ext cx="383438" cy="307777"/>
          </a:xfrm>
          <a:prstGeom prst="rect">
            <a:avLst/>
          </a:prstGeom>
          <a:noFill/>
        </p:spPr>
        <p:txBody>
          <a:bodyPr wrap="none" rtlCol="0">
            <a:spAutoFit/>
          </a:bodyPr>
          <a:lstStyle/>
          <a:p>
            <a:r>
              <a:rPr lang="fr-CA" sz="1400" noProof="0" dirty="0"/>
              <a:t>25</a:t>
            </a:r>
          </a:p>
        </p:txBody>
      </p:sp>
    </p:spTree>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300" name="Google Shape;300;p33"/>
          <p:cNvSpPr txBox="1"/>
          <p:nvPr>
            <p:custDataLst>
              <p:tags r:id="rId1"/>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301" name="Google Shape;301;p33"/>
          <p:cNvSpPr txBox="1"/>
          <p:nvPr>
            <p:custDataLst>
              <p:tags r:id="rId2"/>
            </p:custDataLst>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pic>
        <p:nvPicPr>
          <p:cNvPr id="302" name="Google Shape;302;p33"/>
          <p:cNvPicPr preferRelativeResize="0"/>
          <p:nvPr>
            <p:custDataLst>
              <p:tags r:id="rId3"/>
            </p:custDataLst>
          </p:nvPr>
        </p:nvPicPr>
        <p:blipFill>
          <a:blip r:embed="rId8" cstate="screen">
            <a:alphaModFix/>
            <a:extLst>
              <a:ext uri="{28A0092B-C50C-407E-A947-70E740481C1C}">
                <a14:useLocalDpi xmlns:a14="http://schemas.microsoft.com/office/drawing/2010/main"/>
              </a:ext>
            </a:extLst>
          </a:blip>
          <a:stretch>
            <a:fillRect/>
          </a:stretch>
        </p:blipFill>
        <p:spPr>
          <a:xfrm>
            <a:off x="1751603" y="2010375"/>
            <a:ext cx="8688799" cy="2715248"/>
          </a:xfrm>
          <a:prstGeom prst="rect">
            <a:avLst/>
          </a:prstGeom>
          <a:noFill/>
          <a:ln>
            <a:noFill/>
          </a:ln>
        </p:spPr>
      </p:pic>
      <p:sp>
        <p:nvSpPr>
          <p:cNvPr id="3" name="Google Shape;269;p30">
            <a:extLst>
              <a:ext uri="{FF2B5EF4-FFF2-40B4-BE49-F238E27FC236}">
                <a16:creationId xmlns:a16="http://schemas.microsoft.com/office/drawing/2014/main" id="{54A349C2-C45D-2D24-B8BA-948AE85516A7}"/>
              </a:ext>
            </a:extLst>
          </p:cNvPr>
          <p:cNvSpPr/>
          <p:nvPr>
            <p:custDataLst>
              <p:tags r:id="rId4"/>
            </p:custDataLst>
          </p:nvPr>
        </p:nvSpPr>
        <p:spPr>
          <a:xfrm>
            <a:off x="322205" y="546729"/>
            <a:ext cx="9608007" cy="746125"/>
          </a:xfrm>
          <a:prstGeom prst="rect">
            <a:avLst/>
          </a:prstGeom>
          <a:noFill/>
          <a:ln>
            <a:noFill/>
          </a:ln>
        </p:spPr>
        <p:txBody>
          <a:bodyPr spcFirstLastPara="1" wrap="square" lIns="91425" tIns="45700" rIns="91425" bIns="45700" anchor="t" anchorCtr="0">
            <a:noAutofit/>
          </a:bodyPr>
          <a:lstStyle/>
          <a:p>
            <a:r>
              <a:rPr lang="fr-CA" sz="3200" dirty="0"/>
              <a:t>Collection Tissu des stratifiés de marque </a:t>
            </a:r>
            <a:r>
              <a:rPr lang="fr-CA" sz="3200" noProof="0" dirty="0">
                <a:latin typeface="Arial" panose="020B0604020202020204" pitchFamily="34" charset="0"/>
                <a:ea typeface="Helvetica Neue"/>
                <a:cs typeface="Arial" panose="020B0604020202020204" pitchFamily="34" charset="0"/>
                <a:sym typeface="Helvetica Neue"/>
              </a:rPr>
              <a:t>Formica</a:t>
            </a:r>
            <a:r>
              <a:rPr lang="fr-CA" sz="3200" baseline="30000" noProof="0" dirty="0">
                <a:latin typeface="Arial" panose="020B0604020202020204" pitchFamily="34" charset="0"/>
                <a:ea typeface="Helvetica Neue"/>
                <a:cs typeface="Arial" panose="020B0604020202020204" pitchFamily="34" charset="0"/>
                <a:sym typeface="Helvetica Neue"/>
              </a:rPr>
              <a:t>®</a:t>
            </a:r>
            <a:endParaRPr lang="fr-CA" sz="2000" noProof="0" dirty="0">
              <a:latin typeface="Arial" panose="020B0604020202020204" pitchFamily="34" charset="0"/>
              <a:ea typeface="Helvetica Neue"/>
              <a:cs typeface="Arial" panose="020B0604020202020204" pitchFamily="34" charset="0"/>
              <a:sym typeface="Helvetica Neue"/>
            </a:endParaRPr>
          </a:p>
          <a:p>
            <a:endParaRPr lang="fr-CA" sz="2000" noProof="0" dirty="0">
              <a:latin typeface="Arial" panose="020B0604020202020204" pitchFamily="34" charset="0"/>
              <a:ea typeface="Helvetica Neue"/>
              <a:cs typeface="Arial" panose="020B0604020202020204" pitchFamily="34" charset="0"/>
              <a:sym typeface="Helvetica Neue"/>
            </a:endParaRPr>
          </a:p>
          <a:p>
            <a:endParaRPr lang="fr-CA" sz="2000" noProof="0" dirty="0">
              <a:latin typeface="Arial" panose="020B0604020202020204" pitchFamily="34" charset="0"/>
              <a:ea typeface="Helvetica Neue"/>
              <a:cs typeface="Arial" panose="020B0604020202020204" pitchFamily="34" charset="0"/>
              <a:sym typeface="Helvetica Neue"/>
            </a:endParaRPr>
          </a:p>
        </p:txBody>
      </p:sp>
      <p:sp>
        <p:nvSpPr>
          <p:cNvPr id="2" name="TextBox 1">
            <a:extLst>
              <a:ext uri="{FF2B5EF4-FFF2-40B4-BE49-F238E27FC236}">
                <a16:creationId xmlns:a16="http://schemas.microsoft.com/office/drawing/2014/main" id="{7BB007C4-F794-D918-7C12-34EC4DB1380C}"/>
              </a:ext>
            </a:extLst>
          </p:cNvPr>
          <p:cNvSpPr txBox="1"/>
          <p:nvPr>
            <p:custDataLst>
              <p:tags r:id="rId5"/>
            </p:custDataLst>
          </p:nvPr>
        </p:nvSpPr>
        <p:spPr>
          <a:xfrm>
            <a:off x="11788346" y="86497"/>
            <a:ext cx="383438" cy="307777"/>
          </a:xfrm>
          <a:prstGeom prst="rect">
            <a:avLst/>
          </a:prstGeom>
          <a:noFill/>
        </p:spPr>
        <p:txBody>
          <a:bodyPr wrap="none" rtlCol="0">
            <a:spAutoFit/>
          </a:bodyPr>
          <a:lstStyle/>
          <a:p>
            <a:r>
              <a:rPr lang="fr-CA" sz="1400" dirty="0"/>
              <a:t>26</a:t>
            </a:r>
            <a:endParaRPr lang="fr-CA" sz="1400" noProof="0" dirty="0"/>
          </a:p>
        </p:txBody>
      </p:sp>
    </p:spTree>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9" name="Google Shape;309;p34"/>
          <p:cNvSpPr txBox="1"/>
          <p:nvPr>
            <p:custDataLst>
              <p:tags r:id="rId1"/>
            </p:custDataLst>
          </p:nvPr>
        </p:nvSpPr>
        <p:spPr>
          <a:xfrm>
            <a:off x="8229600" y="5325533"/>
            <a:ext cx="184800" cy="461700"/>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310" name="Google Shape;310;p34"/>
          <p:cNvSpPr txBox="1"/>
          <p:nvPr>
            <p:custDataLst>
              <p:tags r:id="rId2"/>
            </p:custDataLst>
          </p:nvPr>
        </p:nvSpPr>
        <p:spPr>
          <a:xfrm>
            <a:off x="6595872" y="2292096"/>
            <a:ext cx="184800" cy="461700"/>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311" name="Google Shape;311;p34"/>
          <p:cNvSpPr txBox="1">
            <a:spLocks noGrp="1"/>
          </p:cNvSpPr>
          <p:nvPr>
            <p:ph type="body" idx="1"/>
            <p:custDataLst>
              <p:tags r:id="rId3"/>
            </p:custDataLst>
          </p:nvPr>
        </p:nvSpPr>
        <p:spPr>
          <a:xfrm>
            <a:off x="1195315" y="2176877"/>
            <a:ext cx="4496767" cy="4526100"/>
          </a:xfrm>
          <a:prstGeom prst="rect">
            <a:avLst/>
          </a:prstGeom>
          <a:noFill/>
          <a:ln>
            <a:noFill/>
          </a:ln>
        </p:spPr>
        <p:txBody>
          <a:bodyPr spcFirstLastPara="1" vert="horz" wrap="square" lIns="91425" tIns="45700" rIns="91425" bIns="45700" rtlCol="0" anchor="t" anchorCtr="0">
            <a:noAutofit/>
          </a:bodyPr>
          <a:lstStyle/>
          <a:p>
            <a:pPr>
              <a:spcBef>
                <a:spcPts val="0"/>
              </a:spcBef>
              <a:buClr>
                <a:schemeClr val="tx1"/>
              </a:buClr>
              <a:buSzPts val="1800"/>
            </a:pPr>
            <a:r>
              <a:rPr lang="fr-CA" sz="1800" u="sng" noProof="0" dirty="0">
                <a:solidFill>
                  <a:srgbClr val="00B0F0"/>
                </a:solidFill>
                <a:latin typeface="Arial" panose="020B0604020202020204" pitchFamily="34" charset="0"/>
                <a:ea typeface="Helvetica Neue"/>
                <a:cs typeface="Arial" panose="020B0604020202020204" pitchFamily="34" charset="0"/>
                <a:sym typeface="Helvetica Neue"/>
                <a:hlinkClick r:id="rId9"/>
              </a:rPr>
              <a:t>Page produit</a:t>
            </a:r>
            <a:endParaRPr lang="fr-CA" sz="1800" noProof="0" dirty="0">
              <a:solidFill>
                <a:srgbClr val="00B0F0"/>
              </a:solidFill>
              <a:latin typeface="Arial" panose="020B0604020202020204" pitchFamily="34" charset="0"/>
              <a:ea typeface="Helvetica Neue"/>
              <a:cs typeface="Arial" panose="020B0604020202020204" pitchFamily="34" charset="0"/>
              <a:sym typeface="Helvetica Neue"/>
            </a:endParaRPr>
          </a:p>
          <a:p>
            <a:pPr>
              <a:spcBef>
                <a:spcPts val="0"/>
              </a:spcBef>
              <a:buClr>
                <a:schemeClr val="tx1"/>
              </a:buClr>
              <a:buSzPts val="1800"/>
            </a:pPr>
            <a:r>
              <a:rPr lang="fr-CA" sz="1800" dirty="0"/>
              <a:t>Parfait pour les applications commerciales et résidentielles en raison de sa robustesse</a:t>
            </a:r>
          </a:p>
          <a:p>
            <a:pPr>
              <a:spcBef>
                <a:spcPts val="0"/>
              </a:spcBef>
              <a:buClr>
                <a:schemeClr val="tx1"/>
              </a:buClr>
              <a:buSzPts val="1800"/>
            </a:pPr>
            <a:r>
              <a:rPr lang="fr-CA" sz="1800" dirty="0"/>
              <a:t>Extrêmement opaque, doux au toucher et anti-traces de doigts</a:t>
            </a:r>
          </a:p>
          <a:p>
            <a:pPr>
              <a:spcBef>
                <a:spcPts val="0"/>
              </a:spcBef>
              <a:buClr>
                <a:schemeClr val="tx1"/>
              </a:buClr>
              <a:buSzPts val="1800"/>
            </a:pPr>
            <a:r>
              <a:rPr lang="fr-CA" sz="1800" noProof="0" dirty="0">
                <a:latin typeface="Arial" panose="020B0604020202020204" pitchFamily="34" charset="0"/>
                <a:ea typeface="Helvetica Neue"/>
                <a:cs typeface="Arial" panose="020B0604020202020204" pitchFamily="34" charset="0"/>
                <a:sym typeface="Helvetica Neue"/>
              </a:rPr>
              <a:t>Faible réflexion de la lumière</a:t>
            </a:r>
          </a:p>
          <a:p>
            <a:pPr>
              <a:spcBef>
                <a:spcPts val="0"/>
              </a:spcBef>
              <a:buClr>
                <a:schemeClr val="tx1"/>
              </a:buClr>
              <a:buSzPts val="1800"/>
            </a:pPr>
            <a:r>
              <a:rPr lang="fr-CA" sz="1800" noProof="0" dirty="0">
                <a:latin typeface="Arial" panose="020B0604020202020204" pitchFamily="34" charset="0"/>
                <a:ea typeface="Helvetica Neue"/>
                <a:cs typeface="Arial" panose="020B0604020202020204" pitchFamily="34" charset="0"/>
                <a:sym typeface="Helvetica Neue"/>
              </a:rPr>
              <a:t>Réparation thermique des micro-rayures superficielles</a:t>
            </a:r>
          </a:p>
          <a:p>
            <a:pPr>
              <a:spcBef>
                <a:spcPts val="0"/>
              </a:spcBef>
              <a:buClr>
                <a:schemeClr val="tx1"/>
              </a:buClr>
              <a:buSzPts val="1800"/>
            </a:pPr>
            <a:r>
              <a:rPr lang="fr-CA" sz="1800" dirty="0">
                <a:latin typeface="Arial" panose="020B0604020202020204" pitchFamily="34" charset="0"/>
                <a:ea typeface="Helvetica Neue"/>
                <a:cs typeface="Arial" panose="020B0604020202020204" pitchFamily="34" charset="0"/>
                <a:sym typeface="Helvetica Neue"/>
              </a:rPr>
              <a:t>La nouvelle collection FENIX® NTX marque le début d'une nouvelle ère en matière de développement durable grâce à une technologie révolutionnaire utilisant jusqu'à 90 % de matériaux biosourcés.</a:t>
            </a:r>
            <a:endParaRPr lang="fr-CA" sz="1800" noProof="0" dirty="0">
              <a:latin typeface="Arial" panose="020B0604020202020204" pitchFamily="34" charset="0"/>
              <a:ea typeface="Helvetica Neue"/>
              <a:cs typeface="Arial" panose="020B0604020202020204" pitchFamily="34" charset="0"/>
              <a:sym typeface="Helvetica Neue"/>
            </a:endParaRPr>
          </a:p>
          <a:p>
            <a:pPr>
              <a:spcBef>
                <a:spcPts val="360"/>
              </a:spcBef>
              <a:buClr>
                <a:schemeClr val="tx1"/>
              </a:buClr>
            </a:pPr>
            <a:endParaRPr lang="fr-CA" noProof="0" dirty="0"/>
          </a:p>
        </p:txBody>
      </p:sp>
      <p:sp>
        <p:nvSpPr>
          <p:cNvPr id="2" name="Google Shape;269;p30">
            <a:extLst>
              <a:ext uri="{FF2B5EF4-FFF2-40B4-BE49-F238E27FC236}">
                <a16:creationId xmlns:a16="http://schemas.microsoft.com/office/drawing/2014/main" id="{1C30C13A-1B07-7157-AE25-4E0A21783C05}"/>
              </a:ext>
            </a:extLst>
          </p:cNvPr>
          <p:cNvSpPr/>
          <p:nvPr>
            <p:custDataLst>
              <p:tags r:id="rId4"/>
            </p:custDataLst>
          </p:nvPr>
        </p:nvSpPr>
        <p:spPr>
          <a:xfrm>
            <a:off x="322205" y="546729"/>
            <a:ext cx="10428403" cy="746125"/>
          </a:xfrm>
          <a:prstGeom prst="rect">
            <a:avLst/>
          </a:prstGeom>
          <a:noFill/>
          <a:ln>
            <a:noFill/>
          </a:ln>
        </p:spPr>
        <p:txBody>
          <a:bodyPr spcFirstLastPara="1" wrap="square" lIns="91425" tIns="45700" rIns="91425" bIns="45700" anchor="t" anchorCtr="0">
            <a:noAutofit/>
          </a:bodyPr>
          <a:lstStyle/>
          <a:p>
            <a:r>
              <a:rPr lang="fr-CA" sz="3200" noProof="0" dirty="0">
                <a:latin typeface="Arial" panose="020B0604020202020204" pitchFamily="34" charset="0"/>
                <a:ea typeface="Helvetica Neue"/>
                <a:cs typeface="Arial" panose="020B0604020202020204" pitchFamily="34" charset="0"/>
                <a:sym typeface="Helvetica Neue"/>
              </a:rPr>
              <a:t>Les matériaux innovants FENIX</a:t>
            </a:r>
            <a:r>
              <a:rPr lang="fr-CA" sz="3200" baseline="30000" noProof="0" dirty="0">
                <a:latin typeface="Arial" panose="020B0604020202020204" pitchFamily="34" charset="0"/>
                <a:ea typeface="Helvetica Neue"/>
                <a:cs typeface="Arial" panose="020B0604020202020204" pitchFamily="34" charset="0"/>
                <a:sym typeface="Helvetica Neue"/>
              </a:rPr>
              <a:t>®</a:t>
            </a:r>
            <a:r>
              <a:rPr lang="fr-CA" sz="3200" noProof="0" dirty="0">
                <a:latin typeface="Arial" panose="020B0604020202020204" pitchFamily="34" charset="0"/>
                <a:ea typeface="Helvetica Neue"/>
                <a:cs typeface="Arial" panose="020B0604020202020204" pitchFamily="34" charset="0"/>
                <a:sym typeface="Helvetica Neue"/>
              </a:rPr>
              <a:t> pour le design intérieur</a:t>
            </a:r>
            <a:endParaRPr lang="fr-CA" sz="2000" noProof="0" dirty="0">
              <a:latin typeface="Arial" panose="020B0604020202020204" pitchFamily="34" charset="0"/>
              <a:ea typeface="Helvetica Neue"/>
              <a:cs typeface="Arial" panose="020B0604020202020204" pitchFamily="34" charset="0"/>
              <a:sym typeface="Helvetica Neue"/>
            </a:endParaRPr>
          </a:p>
        </p:txBody>
      </p:sp>
      <p:pic>
        <p:nvPicPr>
          <p:cNvPr id="4" name="Picture 3" descr="A tray with two cups on it&#10;&#10;Description automatically generated">
            <a:extLst>
              <a:ext uri="{FF2B5EF4-FFF2-40B4-BE49-F238E27FC236}">
                <a16:creationId xmlns:a16="http://schemas.microsoft.com/office/drawing/2014/main" id="{62662FF0-43A8-81A1-BF77-7D386CFC42ED}"/>
              </a:ext>
            </a:extLst>
          </p:cNvPr>
          <p:cNvPicPr>
            <a:picLocks noChangeAspect="1"/>
          </p:cNvPicPr>
          <p:nvPr>
            <p:custDataLst>
              <p:tags r:id="rId5"/>
            </p:custDataLst>
          </p:nvPr>
        </p:nvPicPr>
        <p:blipFill>
          <a:blip r:embed="rId10" cstate="screen">
            <a:extLst>
              <a:ext uri="{28A0092B-C50C-407E-A947-70E740481C1C}">
                <a14:useLocalDpi xmlns:a14="http://schemas.microsoft.com/office/drawing/2010/main"/>
              </a:ext>
            </a:extLst>
          </a:blip>
          <a:srcRect/>
          <a:stretch/>
        </p:blipFill>
        <p:spPr>
          <a:xfrm>
            <a:off x="6626552" y="1292854"/>
            <a:ext cx="5243242" cy="4713274"/>
          </a:xfrm>
          <a:prstGeom prst="rect">
            <a:avLst/>
          </a:prstGeom>
        </p:spPr>
      </p:pic>
      <p:sp>
        <p:nvSpPr>
          <p:cNvPr id="3" name="TextBox 2">
            <a:extLst>
              <a:ext uri="{FF2B5EF4-FFF2-40B4-BE49-F238E27FC236}">
                <a16:creationId xmlns:a16="http://schemas.microsoft.com/office/drawing/2014/main" id="{E8F5FEFC-C658-E8A1-F595-D90A1D95AE53}"/>
              </a:ext>
            </a:extLst>
          </p:cNvPr>
          <p:cNvSpPr txBox="1"/>
          <p:nvPr>
            <p:custDataLst>
              <p:tags r:id="rId6"/>
            </p:custDataLst>
          </p:nvPr>
        </p:nvSpPr>
        <p:spPr>
          <a:xfrm>
            <a:off x="11788346" y="86497"/>
            <a:ext cx="383438" cy="307777"/>
          </a:xfrm>
          <a:prstGeom prst="rect">
            <a:avLst/>
          </a:prstGeom>
          <a:noFill/>
        </p:spPr>
        <p:txBody>
          <a:bodyPr wrap="none" rtlCol="0">
            <a:spAutoFit/>
          </a:bodyPr>
          <a:lstStyle/>
          <a:p>
            <a:r>
              <a:rPr lang="fr-CA" sz="1400" noProof="0" dirty="0"/>
              <a:t>27</a:t>
            </a:r>
          </a:p>
        </p:txBody>
      </p:sp>
    </p:spTree>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9" name="Google Shape;319;p35"/>
          <p:cNvSpPr txBox="1"/>
          <p:nvPr>
            <p:custDataLst>
              <p:tags r:id="rId1"/>
            </p:custDataLst>
          </p:nvPr>
        </p:nvSpPr>
        <p:spPr>
          <a:xfrm>
            <a:off x="8229600" y="5325533"/>
            <a:ext cx="184800" cy="461700"/>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320" name="Google Shape;320;p35"/>
          <p:cNvSpPr txBox="1"/>
          <p:nvPr>
            <p:custDataLst>
              <p:tags r:id="rId2"/>
            </p:custDataLst>
          </p:nvPr>
        </p:nvSpPr>
        <p:spPr>
          <a:xfrm>
            <a:off x="6492122" y="2292909"/>
            <a:ext cx="177600" cy="461700"/>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grpSp>
        <p:nvGrpSpPr>
          <p:cNvPr id="3" name="Group 2">
            <a:extLst>
              <a:ext uri="{FF2B5EF4-FFF2-40B4-BE49-F238E27FC236}">
                <a16:creationId xmlns:a16="http://schemas.microsoft.com/office/drawing/2014/main" id="{63C38655-38F5-1E44-0FF6-D4FB6B20F604}"/>
              </a:ext>
            </a:extLst>
          </p:cNvPr>
          <p:cNvGrpSpPr/>
          <p:nvPr>
            <p:custDataLst>
              <p:tags r:id="rId3"/>
            </p:custDataLst>
          </p:nvPr>
        </p:nvGrpSpPr>
        <p:grpSpPr>
          <a:xfrm>
            <a:off x="2019561" y="1330887"/>
            <a:ext cx="7866717" cy="4797763"/>
            <a:chOff x="2041076" y="1289475"/>
            <a:chExt cx="8373825" cy="5107039"/>
          </a:xfrm>
        </p:grpSpPr>
        <p:pic>
          <p:nvPicPr>
            <p:cNvPr id="321" name="Google Shape;321;p35"/>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2041076" y="1300850"/>
              <a:ext cx="1616065" cy="2411064"/>
            </a:xfrm>
            <a:prstGeom prst="rect">
              <a:avLst/>
            </a:prstGeom>
            <a:noFill/>
            <a:ln>
              <a:noFill/>
            </a:ln>
          </p:spPr>
        </p:pic>
        <p:pic>
          <p:nvPicPr>
            <p:cNvPr id="322" name="Google Shape;322;p35"/>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4088717" y="1300862"/>
              <a:ext cx="1724122" cy="2445786"/>
            </a:xfrm>
            <a:prstGeom prst="rect">
              <a:avLst/>
            </a:prstGeom>
            <a:noFill/>
            <a:ln>
              <a:noFill/>
            </a:ln>
          </p:spPr>
        </p:pic>
        <p:pic>
          <p:nvPicPr>
            <p:cNvPr id="323" name="Google Shape;323;p35"/>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6126495" y="1300861"/>
              <a:ext cx="1873074" cy="2445786"/>
            </a:xfrm>
            <a:prstGeom prst="rect">
              <a:avLst/>
            </a:prstGeom>
            <a:noFill/>
            <a:ln>
              <a:noFill/>
            </a:ln>
          </p:spPr>
        </p:pic>
        <p:pic>
          <p:nvPicPr>
            <p:cNvPr id="324" name="Google Shape;324;p35"/>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4088736" y="3905436"/>
              <a:ext cx="1873074" cy="2445786"/>
            </a:xfrm>
            <a:prstGeom prst="rect">
              <a:avLst/>
            </a:prstGeom>
            <a:noFill/>
            <a:ln>
              <a:noFill/>
            </a:ln>
          </p:spPr>
        </p:pic>
        <p:pic>
          <p:nvPicPr>
            <p:cNvPr id="325" name="Google Shape;325;p35"/>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8541826" y="1289475"/>
              <a:ext cx="1873075" cy="2536376"/>
            </a:xfrm>
            <a:prstGeom prst="rect">
              <a:avLst/>
            </a:prstGeom>
            <a:noFill/>
            <a:ln>
              <a:noFill/>
            </a:ln>
          </p:spPr>
        </p:pic>
        <p:pic>
          <p:nvPicPr>
            <p:cNvPr id="326" name="Google Shape;326;p35"/>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6599980" y="3860129"/>
              <a:ext cx="1724122" cy="2536385"/>
            </a:xfrm>
            <a:prstGeom prst="rect">
              <a:avLst/>
            </a:prstGeom>
            <a:noFill/>
            <a:ln>
              <a:noFill/>
            </a:ln>
          </p:spPr>
        </p:pic>
      </p:grpSp>
      <p:sp>
        <p:nvSpPr>
          <p:cNvPr id="327" name="Google Shape;327;p35"/>
          <p:cNvSpPr txBox="1"/>
          <p:nvPr>
            <p:custDataLst>
              <p:tags r:id="rId4"/>
            </p:custDataLst>
          </p:nvPr>
        </p:nvSpPr>
        <p:spPr>
          <a:xfrm>
            <a:off x="8322000" y="5574550"/>
            <a:ext cx="2216100" cy="553968"/>
          </a:xfrm>
          <a:prstGeom prst="rect">
            <a:avLst/>
          </a:prstGeom>
          <a:noFill/>
          <a:ln>
            <a:noFill/>
          </a:ln>
        </p:spPr>
        <p:txBody>
          <a:bodyPr spcFirstLastPara="1" wrap="square" lIns="91425" tIns="91425" rIns="91425" bIns="91425" anchor="t" anchorCtr="0">
            <a:spAutoFit/>
          </a:bodyPr>
          <a:lstStyle/>
          <a:p>
            <a:r>
              <a:rPr lang="fr-CA" sz="1200" noProof="0" dirty="0">
                <a:solidFill>
                  <a:schemeClr val="dk1"/>
                </a:solidFill>
              </a:rPr>
              <a:t>*Représentation de certains couleurs disponibles</a:t>
            </a:r>
          </a:p>
        </p:txBody>
      </p:sp>
      <p:sp>
        <p:nvSpPr>
          <p:cNvPr id="2" name="Google Shape;269;p30">
            <a:extLst>
              <a:ext uri="{FF2B5EF4-FFF2-40B4-BE49-F238E27FC236}">
                <a16:creationId xmlns:a16="http://schemas.microsoft.com/office/drawing/2014/main" id="{CAF9735D-CDA6-ABEC-D02D-917571E920F8}"/>
              </a:ext>
            </a:extLst>
          </p:cNvPr>
          <p:cNvSpPr/>
          <p:nvPr>
            <p:custDataLst>
              <p:tags r:id="rId5"/>
            </p:custDataLst>
          </p:nvPr>
        </p:nvSpPr>
        <p:spPr>
          <a:xfrm>
            <a:off x="322205" y="546729"/>
            <a:ext cx="10436949" cy="746125"/>
          </a:xfrm>
          <a:prstGeom prst="rect">
            <a:avLst/>
          </a:prstGeom>
          <a:noFill/>
          <a:ln>
            <a:noFill/>
          </a:ln>
        </p:spPr>
        <p:txBody>
          <a:bodyPr spcFirstLastPara="1" wrap="square" lIns="91425" tIns="45700" rIns="91425" bIns="45700" anchor="t" anchorCtr="0">
            <a:noAutofit/>
          </a:bodyPr>
          <a:lstStyle/>
          <a:p>
            <a:r>
              <a:rPr lang="fr-CA" sz="2800" noProof="0" dirty="0">
                <a:latin typeface="Arial" panose="020B0604020202020204" pitchFamily="34" charset="0"/>
                <a:ea typeface="Helvetica Neue"/>
                <a:cs typeface="Arial" panose="020B0604020202020204" pitchFamily="34" charset="0"/>
                <a:sym typeface="Helvetica Neue"/>
              </a:rPr>
              <a:t>Les matériaux innovants FENIX</a:t>
            </a:r>
            <a:r>
              <a:rPr lang="fr-CA" sz="2800" baseline="30000" noProof="0" dirty="0">
                <a:latin typeface="Arial" panose="020B0604020202020204" pitchFamily="34" charset="0"/>
                <a:ea typeface="Helvetica Neue"/>
                <a:cs typeface="Arial" panose="020B0604020202020204" pitchFamily="34" charset="0"/>
                <a:sym typeface="Helvetica Neue"/>
              </a:rPr>
              <a:t>®</a:t>
            </a:r>
            <a:r>
              <a:rPr lang="fr-CA" sz="2800" noProof="0" dirty="0">
                <a:latin typeface="Arial" panose="020B0604020202020204" pitchFamily="34" charset="0"/>
                <a:ea typeface="Helvetica Neue"/>
                <a:cs typeface="Arial" panose="020B0604020202020204" pitchFamily="34" charset="0"/>
                <a:sym typeface="Helvetica Neue"/>
              </a:rPr>
              <a:t> pour le design intérieur</a:t>
            </a:r>
            <a:endParaRPr lang="fr-CA" noProof="0" dirty="0">
              <a:latin typeface="Arial" panose="020B0604020202020204" pitchFamily="34" charset="0"/>
              <a:ea typeface="Helvetica Neue"/>
              <a:cs typeface="Arial" panose="020B0604020202020204" pitchFamily="34" charset="0"/>
              <a:sym typeface="Helvetica Neue"/>
            </a:endParaRPr>
          </a:p>
        </p:txBody>
      </p:sp>
      <p:sp>
        <p:nvSpPr>
          <p:cNvPr id="4" name="TextBox 3">
            <a:extLst>
              <a:ext uri="{FF2B5EF4-FFF2-40B4-BE49-F238E27FC236}">
                <a16:creationId xmlns:a16="http://schemas.microsoft.com/office/drawing/2014/main" id="{DCEDDA99-FD94-389F-EEAF-9815B2A8B212}"/>
              </a:ext>
            </a:extLst>
          </p:cNvPr>
          <p:cNvSpPr txBox="1"/>
          <p:nvPr>
            <p:custDataLst>
              <p:tags r:id="rId6"/>
            </p:custDataLst>
          </p:nvPr>
        </p:nvSpPr>
        <p:spPr>
          <a:xfrm>
            <a:off x="11788346" y="86497"/>
            <a:ext cx="383438" cy="307777"/>
          </a:xfrm>
          <a:prstGeom prst="rect">
            <a:avLst/>
          </a:prstGeom>
          <a:noFill/>
        </p:spPr>
        <p:txBody>
          <a:bodyPr wrap="none" rtlCol="0">
            <a:spAutoFit/>
          </a:bodyPr>
          <a:lstStyle/>
          <a:p>
            <a:r>
              <a:rPr lang="fr-CA" sz="1400" noProof="0" dirty="0"/>
              <a:t>28</a:t>
            </a:r>
          </a:p>
        </p:txBody>
      </p:sp>
    </p:spTree>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9" name="Google Shape;319;p35"/>
          <p:cNvSpPr txBox="1"/>
          <p:nvPr>
            <p:custDataLst>
              <p:tags r:id="rId1"/>
            </p:custDataLst>
          </p:nvPr>
        </p:nvSpPr>
        <p:spPr>
          <a:xfrm>
            <a:off x="8229600" y="5325533"/>
            <a:ext cx="184800" cy="461700"/>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320" name="Google Shape;320;p35"/>
          <p:cNvSpPr txBox="1"/>
          <p:nvPr>
            <p:custDataLst>
              <p:tags r:id="rId2"/>
            </p:custDataLst>
          </p:nvPr>
        </p:nvSpPr>
        <p:spPr>
          <a:xfrm>
            <a:off x="6492122" y="2292909"/>
            <a:ext cx="177600" cy="461700"/>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 name="Google Shape;269;p30">
            <a:extLst>
              <a:ext uri="{FF2B5EF4-FFF2-40B4-BE49-F238E27FC236}">
                <a16:creationId xmlns:a16="http://schemas.microsoft.com/office/drawing/2014/main" id="{CAF9735D-CDA6-ABEC-D02D-917571E920F8}"/>
              </a:ext>
            </a:extLst>
          </p:cNvPr>
          <p:cNvSpPr/>
          <p:nvPr>
            <p:custDataLst>
              <p:tags r:id="rId3"/>
            </p:custDataLst>
          </p:nvPr>
        </p:nvSpPr>
        <p:spPr>
          <a:xfrm>
            <a:off x="322206" y="546729"/>
            <a:ext cx="10284834" cy="746125"/>
          </a:xfrm>
          <a:prstGeom prst="rect">
            <a:avLst/>
          </a:prstGeom>
          <a:noFill/>
          <a:ln>
            <a:noFill/>
          </a:ln>
        </p:spPr>
        <p:txBody>
          <a:bodyPr spcFirstLastPara="1" wrap="square" lIns="91425" tIns="45700" rIns="91425" bIns="45700" anchor="t" anchorCtr="0">
            <a:noAutofit/>
          </a:bodyPr>
          <a:lstStyle/>
          <a:p>
            <a:r>
              <a:rPr lang="en-US" sz="3200" dirty="0">
                <a:latin typeface="Arial" panose="020B0604020202020204" pitchFamily="34" charset="0"/>
                <a:ea typeface="Helvetica Neue"/>
                <a:cs typeface="Arial" panose="020B0604020202020204" pitchFamily="34" charset="0"/>
                <a:sym typeface="Helvetica Neue"/>
              </a:rPr>
              <a:t>FENIX</a:t>
            </a:r>
            <a:r>
              <a:rPr lang="en-US" sz="3200" baseline="30000" dirty="0">
                <a:latin typeface="Arial" panose="020B0604020202020204" pitchFamily="34" charset="0"/>
                <a:ea typeface="Helvetica Neue"/>
                <a:cs typeface="Arial" panose="020B0604020202020204" pitchFamily="34" charset="0"/>
                <a:sym typeface="Helvetica Neue"/>
              </a:rPr>
              <a:t>®</a:t>
            </a:r>
            <a:r>
              <a:rPr lang="en-US" sz="3200" dirty="0">
                <a:latin typeface="Arial" panose="020B0604020202020204" pitchFamily="34" charset="0"/>
                <a:ea typeface="Helvetica Neue"/>
                <a:cs typeface="Arial" panose="020B0604020202020204" pitchFamily="34" charset="0"/>
                <a:sym typeface="Helvetica Neue"/>
              </a:rPr>
              <a:t> NTX</a:t>
            </a:r>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4" name="TextBox 3">
            <a:extLst>
              <a:ext uri="{FF2B5EF4-FFF2-40B4-BE49-F238E27FC236}">
                <a16:creationId xmlns:a16="http://schemas.microsoft.com/office/drawing/2014/main" id="{DCEDDA99-FD94-389F-EEAF-9815B2A8B212}"/>
              </a:ext>
            </a:extLst>
          </p:cNvPr>
          <p:cNvSpPr txBox="1"/>
          <p:nvPr>
            <p:custDataLst>
              <p:tags r:id="rId4"/>
            </p:custDataLst>
          </p:nvPr>
        </p:nvSpPr>
        <p:spPr>
          <a:xfrm>
            <a:off x="11788346" y="86497"/>
            <a:ext cx="383438" cy="307777"/>
          </a:xfrm>
          <a:prstGeom prst="rect">
            <a:avLst/>
          </a:prstGeom>
          <a:noFill/>
        </p:spPr>
        <p:txBody>
          <a:bodyPr wrap="none" rtlCol="0">
            <a:spAutoFit/>
          </a:bodyPr>
          <a:lstStyle/>
          <a:p>
            <a:r>
              <a:rPr lang="fr-CA" sz="1400" dirty="0"/>
              <a:t>29</a:t>
            </a:r>
            <a:endParaRPr lang="en-US" sz="1400" dirty="0"/>
          </a:p>
        </p:txBody>
      </p:sp>
      <p:pic>
        <p:nvPicPr>
          <p:cNvPr id="6" name="Picture 5">
            <a:extLst>
              <a:ext uri="{FF2B5EF4-FFF2-40B4-BE49-F238E27FC236}">
                <a16:creationId xmlns:a16="http://schemas.microsoft.com/office/drawing/2014/main" id="{9E86E156-0E5D-9A39-90B1-822F8265B589}"/>
              </a:ext>
            </a:extLst>
          </p:cNvPr>
          <p:cNvPicPr>
            <a:picLocks noChangeAspect="1"/>
          </p:cNvPicPr>
          <p:nvPr>
            <p:custDataLst>
              <p:tags r:id="rId5"/>
            </p:custDataLst>
          </p:nvPr>
        </p:nvPicPr>
        <p:blipFill>
          <a:blip r:embed="rId10">
            <a:extLst>
              <a:ext uri="{28A0092B-C50C-407E-A947-70E740481C1C}">
                <a14:useLocalDpi xmlns:a14="http://schemas.microsoft.com/office/drawing/2010/main" val="0"/>
              </a:ext>
            </a:extLst>
          </a:blip>
          <a:stretch>
            <a:fillRect/>
          </a:stretch>
        </p:blipFill>
        <p:spPr>
          <a:xfrm>
            <a:off x="5745891" y="1417750"/>
            <a:ext cx="4415146" cy="2423281"/>
          </a:xfrm>
          <a:prstGeom prst="rect">
            <a:avLst/>
          </a:prstGeom>
        </p:spPr>
      </p:pic>
      <p:pic>
        <p:nvPicPr>
          <p:cNvPr id="8" name="Picture 7">
            <a:extLst>
              <a:ext uri="{FF2B5EF4-FFF2-40B4-BE49-F238E27FC236}">
                <a16:creationId xmlns:a16="http://schemas.microsoft.com/office/drawing/2014/main" id="{868CB4BE-2EC3-FB47-DDD7-6B9F4EF8ED4D}"/>
              </a:ext>
            </a:extLst>
          </p:cNvPr>
          <p:cNvPicPr>
            <a:picLocks noChangeAspect="1"/>
          </p:cNvPicPr>
          <p:nvPr>
            <p:custDataLst>
              <p:tags r:id="rId6"/>
            </p:custDataLst>
          </p:nvPr>
        </p:nvPicPr>
        <p:blipFill>
          <a:blip r:embed="rId11">
            <a:extLst>
              <a:ext uri="{28A0092B-C50C-407E-A947-70E740481C1C}">
                <a14:useLocalDpi xmlns:a14="http://schemas.microsoft.com/office/drawing/2010/main" val="0"/>
              </a:ext>
            </a:extLst>
          </a:blip>
          <a:stretch>
            <a:fillRect/>
          </a:stretch>
        </p:blipFill>
        <p:spPr>
          <a:xfrm>
            <a:off x="1172855" y="1417750"/>
            <a:ext cx="4573036" cy="2384312"/>
          </a:xfrm>
          <a:prstGeom prst="rect">
            <a:avLst/>
          </a:prstGeom>
        </p:spPr>
      </p:pic>
      <p:pic>
        <p:nvPicPr>
          <p:cNvPr id="10" name="Picture 9">
            <a:extLst>
              <a:ext uri="{FF2B5EF4-FFF2-40B4-BE49-F238E27FC236}">
                <a16:creationId xmlns:a16="http://schemas.microsoft.com/office/drawing/2014/main" id="{64514D41-4B6A-1659-B318-E63CFED30219}"/>
              </a:ext>
            </a:extLst>
          </p:cNvPr>
          <p:cNvPicPr>
            <a:picLocks noChangeAspect="1"/>
          </p:cNvPicPr>
          <p:nvPr>
            <p:custDataLst>
              <p:tags r:id="rId7"/>
            </p:custDataLst>
          </p:nvPr>
        </p:nvPicPr>
        <p:blipFill>
          <a:blip r:embed="rId12">
            <a:extLst>
              <a:ext uri="{28A0092B-C50C-407E-A947-70E740481C1C}">
                <a14:useLocalDpi xmlns:a14="http://schemas.microsoft.com/office/drawing/2010/main" val="0"/>
              </a:ext>
            </a:extLst>
          </a:blip>
          <a:stretch>
            <a:fillRect/>
          </a:stretch>
        </p:blipFill>
        <p:spPr>
          <a:xfrm>
            <a:off x="3248040" y="3926959"/>
            <a:ext cx="4521643" cy="2384312"/>
          </a:xfrm>
          <a:prstGeom prst="rect">
            <a:avLst/>
          </a:prstGeom>
        </p:spPr>
      </p:pic>
    </p:spTree>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4" name="Google Shape;334;p36"/>
          <p:cNvSpPr txBox="1"/>
          <p:nvPr>
            <p:custDataLst>
              <p:tags r:id="rId1"/>
            </p:custDataLst>
          </p:nvPr>
        </p:nvSpPr>
        <p:spPr>
          <a:xfrm>
            <a:off x="8229600" y="5325533"/>
            <a:ext cx="184800" cy="461700"/>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335" name="Google Shape;335;p36"/>
          <p:cNvSpPr txBox="1"/>
          <p:nvPr>
            <p:custDataLst>
              <p:tags r:id="rId2"/>
            </p:custDataLst>
          </p:nvPr>
        </p:nvSpPr>
        <p:spPr>
          <a:xfrm>
            <a:off x="6595872" y="2292096"/>
            <a:ext cx="184800" cy="461700"/>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336" name="Google Shape;336;p36"/>
          <p:cNvSpPr txBox="1">
            <a:spLocks noGrp="1"/>
          </p:cNvSpPr>
          <p:nvPr>
            <p:ph type="body" idx="1"/>
            <p:custDataLst>
              <p:tags r:id="rId3"/>
            </p:custDataLst>
          </p:nvPr>
        </p:nvSpPr>
        <p:spPr>
          <a:xfrm>
            <a:off x="1001444" y="2292096"/>
            <a:ext cx="4038600" cy="4526100"/>
          </a:xfrm>
          <a:prstGeom prst="rect">
            <a:avLst/>
          </a:prstGeom>
          <a:noFill/>
          <a:ln>
            <a:noFill/>
          </a:ln>
        </p:spPr>
        <p:txBody>
          <a:bodyPr spcFirstLastPara="1" vert="horz" wrap="square" lIns="91425" tIns="45700" rIns="91425" bIns="45700" rtlCol="0" anchor="t" anchorCtr="0">
            <a:noAutofit/>
          </a:bodyPr>
          <a:lstStyle/>
          <a:p>
            <a:pPr marL="342900" indent="-342900">
              <a:spcBef>
                <a:spcPts val="0"/>
              </a:spcBef>
              <a:buClr>
                <a:schemeClr val="tx1"/>
              </a:buClr>
              <a:buSzPts val="1800"/>
              <a:buFont typeface="Helvetica Neue"/>
              <a:buChar char="•"/>
            </a:pPr>
            <a:r>
              <a:rPr lang="fr-CA" sz="1800" u="sng" noProof="0" dirty="0">
                <a:solidFill>
                  <a:srgbClr val="00B0F0"/>
                </a:solidFill>
                <a:latin typeface="Arial" panose="020B0604020202020204" pitchFamily="34" charset="0"/>
                <a:ea typeface="Helvetica Neue"/>
                <a:cs typeface="Arial" panose="020B0604020202020204" pitchFamily="34" charset="0"/>
                <a:sym typeface="Helvetica Neue"/>
                <a:hlinkClick r:id="rId9"/>
              </a:rPr>
              <a:t>Page produit</a:t>
            </a:r>
            <a:endParaRPr lang="fr-CA" sz="1800" u="sng" noProof="0" dirty="0">
              <a:solidFill>
                <a:srgbClr val="00B0F0"/>
              </a:solidFill>
              <a:latin typeface="Arial" panose="020B0604020202020204" pitchFamily="34" charset="0"/>
              <a:ea typeface="Helvetica Neue"/>
              <a:cs typeface="Arial" panose="020B0604020202020204" pitchFamily="34" charset="0"/>
              <a:sym typeface="Helvetica Neue"/>
            </a:endParaRPr>
          </a:p>
          <a:p>
            <a:pPr marL="342900" indent="-342900">
              <a:spcBef>
                <a:spcPts val="0"/>
              </a:spcBef>
              <a:buClr>
                <a:schemeClr val="tx1"/>
              </a:buClr>
              <a:buSzPts val="1800"/>
              <a:buFont typeface="Helvetica Neue"/>
              <a:buChar char="•"/>
            </a:pPr>
            <a:r>
              <a:rPr lang="fr-CA" sz="1800" dirty="0"/>
              <a:t>Ces surfaces stratifiées de qualité supérieure sont remarquables en raison de leurs éléments métalliques luxueux, de leurs placages en bois véritable et de la finesse de leurs textures réalistes.</a:t>
            </a:r>
            <a:endParaRPr lang="en-US" sz="1800" dirty="0"/>
          </a:p>
          <a:p>
            <a:pPr marL="342900" indent="-342900">
              <a:spcBef>
                <a:spcPts val="0"/>
              </a:spcBef>
              <a:buClr>
                <a:schemeClr val="tx1"/>
              </a:buClr>
              <a:buSzPts val="1800"/>
              <a:buFont typeface="Helvetica Neue"/>
              <a:buChar char="•"/>
            </a:pPr>
            <a:r>
              <a:rPr lang="fr-CA" sz="1800" noProof="0" dirty="0">
                <a:latin typeface="Arial" panose="020B0604020202020204" pitchFamily="34" charset="0"/>
                <a:ea typeface="Helvetica Neue"/>
                <a:cs typeface="Arial" panose="020B0604020202020204" pitchFamily="34" charset="0"/>
                <a:sym typeface="Helvetica Neue"/>
              </a:rPr>
              <a:t>Application horizontale et verticale</a:t>
            </a:r>
          </a:p>
          <a:p>
            <a:pPr marL="342900" indent="-342900">
              <a:spcBef>
                <a:spcPts val="360"/>
              </a:spcBef>
              <a:buClr>
                <a:schemeClr val="tx1"/>
              </a:buClr>
              <a:buSzPts val="1800"/>
              <a:buFont typeface="Helvetica Neue"/>
              <a:buChar char="•"/>
            </a:pPr>
            <a:r>
              <a:rPr lang="fr-CA" sz="1800" noProof="0" dirty="0" err="1">
                <a:latin typeface="Arial" panose="020B0604020202020204" pitchFamily="34" charset="0"/>
                <a:ea typeface="Helvetica Neue"/>
                <a:cs typeface="Arial" panose="020B0604020202020204" pitchFamily="34" charset="0"/>
                <a:sym typeface="Helvetica Neue"/>
              </a:rPr>
              <a:t>Postformable</a:t>
            </a:r>
            <a:endParaRPr lang="fr-CA" sz="1800" noProof="0" dirty="0">
              <a:latin typeface="Arial" panose="020B0604020202020204" pitchFamily="34" charset="0"/>
              <a:ea typeface="Helvetica Neue"/>
              <a:cs typeface="Arial" panose="020B0604020202020204" pitchFamily="34" charset="0"/>
              <a:sym typeface="Helvetica Neue"/>
            </a:endParaRPr>
          </a:p>
          <a:p>
            <a:pPr marL="342900" indent="-342900">
              <a:spcBef>
                <a:spcPts val="360"/>
              </a:spcBef>
              <a:buClr>
                <a:schemeClr val="tx1"/>
              </a:buClr>
              <a:buSzPts val="1800"/>
              <a:buFont typeface="Helvetica Neue"/>
              <a:buChar char="•"/>
            </a:pPr>
            <a:r>
              <a:rPr lang="fr-CA" sz="1800" noProof="0" dirty="0">
                <a:latin typeface="Arial" panose="020B0604020202020204" pitchFamily="34" charset="0"/>
                <a:ea typeface="Helvetica Neue"/>
                <a:cs typeface="Arial" panose="020B0604020202020204" pitchFamily="34" charset="0"/>
                <a:sym typeface="Helvetica Neue"/>
              </a:rPr>
              <a:t>Durable et résistant à l’usure</a:t>
            </a:r>
          </a:p>
          <a:p>
            <a:pPr marL="342900" indent="-342900">
              <a:spcBef>
                <a:spcPts val="360"/>
              </a:spcBef>
              <a:buClr>
                <a:schemeClr val="tx1"/>
              </a:buClr>
              <a:buSzPts val="1800"/>
              <a:buFont typeface="Helvetica Neue"/>
              <a:buChar char="•"/>
            </a:pPr>
            <a:r>
              <a:rPr lang="fr-CA" sz="1800" dirty="0">
                <a:latin typeface="Arial" panose="020B0604020202020204" pitchFamily="34" charset="0"/>
                <a:ea typeface="Helvetica Neue"/>
                <a:cs typeface="Arial" panose="020B0604020202020204" pitchFamily="34" charset="0"/>
                <a:sym typeface="Helvetica Neue"/>
              </a:rPr>
              <a:t>Résistant aux impacts</a:t>
            </a:r>
            <a:endParaRPr lang="fr-CA" sz="1800" noProof="0" dirty="0">
              <a:latin typeface="Arial" panose="020B0604020202020204" pitchFamily="34" charset="0"/>
              <a:ea typeface="Helvetica Neue"/>
              <a:cs typeface="Arial" panose="020B0604020202020204" pitchFamily="34" charset="0"/>
              <a:sym typeface="Helvetica Neue"/>
            </a:endParaRPr>
          </a:p>
        </p:txBody>
      </p:sp>
      <p:sp>
        <p:nvSpPr>
          <p:cNvPr id="2" name="Google Shape;269;p30">
            <a:extLst>
              <a:ext uri="{FF2B5EF4-FFF2-40B4-BE49-F238E27FC236}">
                <a16:creationId xmlns:a16="http://schemas.microsoft.com/office/drawing/2014/main" id="{90FC6CFC-EFD8-25D1-3419-5F55A2618A16}"/>
              </a:ext>
            </a:extLst>
          </p:cNvPr>
          <p:cNvSpPr/>
          <p:nvPr>
            <p:custDataLst>
              <p:tags r:id="rId4"/>
            </p:custDataLst>
          </p:nvPr>
        </p:nvSpPr>
        <p:spPr>
          <a:xfrm>
            <a:off x="322206" y="546729"/>
            <a:ext cx="10284834" cy="746125"/>
          </a:xfrm>
          <a:prstGeom prst="rect">
            <a:avLst/>
          </a:prstGeom>
          <a:noFill/>
          <a:ln>
            <a:noFill/>
          </a:ln>
        </p:spPr>
        <p:txBody>
          <a:bodyPr spcFirstLastPara="1" wrap="square" lIns="91425" tIns="45700" rIns="91425" bIns="45700" anchor="t" anchorCtr="0">
            <a:noAutofit/>
          </a:bodyPr>
          <a:lstStyle/>
          <a:p>
            <a:r>
              <a:rPr lang="fr-CA" sz="3200" noProof="0" dirty="0" err="1">
                <a:latin typeface="Arial" panose="020B0604020202020204" pitchFamily="34" charset="0"/>
                <a:ea typeface="Helvetica Neue"/>
                <a:cs typeface="Arial" panose="020B0604020202020204" pitchFamily="34" charset="0"/>
                <a:sym typeface="Helvetica Neue"/>
              </a:rPr>
              <a:t>InDepth</a:t>
            </a:r>
            <a:r>
              <a:rPr lang="fr-CA" sz="3200" noProof="0" dirty="0">
                <a:latin typeface="Arial" panose="020B0604020202020204" pitchFamily="34" charset="0"/>
                <a:ea typeface="Helvetica Neue"/>
                <a:cs typeface="Arial" panose="020B0604020202020204" pitchFamily="34" charset="0"/>
                <a:sym typeface="Helvetica Neue"/>
              </a:rPr>
              <a:t> </a:t>
            </a:r>
            <a:r>
              <a:rPr lang="fr-CA" sz="3200" noProof="0" dirty="0" err="1">
                <a:latin typeface="Arial" panose="020B0604020202020204" pitchFamily="34" charset="0"/>
                <a:ea typeface="Helvetica Neue"/>
                <a:cs typeface="Arial" panose="020B0604020202020204" pitchFamily="34" charset="0"/>
                <a:sym typeface="Helvetica Neue"/>
              </a:rPr>
              <a:t>Surfacing</a:t>
            </a:r>
            <a:r>
              <a:rPr lang="fr-CA" sz="3200" baseline="30000" noProof="0" dirty="0">
                <a:latin typeface="Arial" panose="020B0604020202020204" pitchFamily="34" charset="0"/>
                <a:ea typeface="Helvetica Neue"/>
                <a:cs typeface="Arial" panose="020B0604020202020204" pitchFamily="34" charset="0"/>
                <a:sym typeface="Helvetica Neue"/>
              </a:rPr>
              <a:t>™</a:t>
            </a:r>
            <a:endParaRPr lang="fr-CA" sz="2000" baseline="30000" noProof="0" dirty="0">
              <a:latin typeface="Arial" panose="020B0604020202020204" pitchFamily="34" charset="0"/>
              <a:ea typeface="Helvetica Neue"/>
              <a:cs typeface="Arial" panose="020B0604020202020204" pitchFamily="34" charset="0"/>
              <a:sym typeface="Helvetica Neue"/>
            </a:endParaRPr>
          </a:p>
          <a:p>
            <a:endParaRPr lang="fr-CA" sz="2000" noProof="0" dirty="0">
              <a:latin typeface="Arial" panose="020B0604020202020204" pitchFamily="34" charset="0"/>
              <a:ea typeface="Helvetica Neue"/>
              <a:cs typeface="Arial" panose="020B0604020202020204" pitchFamily="34" charset="0"/>
              <a:sym typeface="Helvetica Neue"/>
            </a:endParaRPr>
          </a:p>
        </p:txBody>
      </p:sp>
      <p:pic>
        <p:nvPicPr>
          <p:cNvPr id="4" name="Picture 3" descr="A white vases on a white shelf&#10;&#10;Description automatically generated">
            <a:extLst>
              <a:ext uri="{FF2B5EF4-FFF2-40B4-BE49-F238E27FC236}">
                <a16:creationId xmlns:a16="http://schemas.microsoft.com/office/drawing/2014/main" id="{B49EDB85-482A-5306-A060-DA8238E12F5A}"/>
              </a:ext>
            </a:extLst>
          </p:cNvPr>
          <p:cNvPicPr>
            <a:picLocks noChangeAspect="1"/>
          </p:cNvPicPr>
          <p:nvPr>
            <p:custDataLst>
              <p:tags r:id="rId5"/>
            </p:custDataLst>
          </p:nvPr>
        </p:nvPicPr>
        <p:blipFill>
          <a:blip r:embed="rId10" cstate="screen">
            <a:extLst>
              <a:ext uri="{28A0092B-C50C-407E-A947-70E740481C1C}">
                <a14:useLocalDpi xmlns:a14="http://schemas.microsoft.com/office/drawing/2010/main"/>
              </a:ext>
            </a:extLst>
          </a:blip>
          <a:stretch>
            <a:fillRect/>
          </a:stretch>
        </p:blipFill>
        <p:spPr>
          <a:xfrm>
            <a:off x="6123025" y="1070767"/>
            <a:ext cx="5866503" cy="4399877"/>
          </a:xfrm>
          <a:prstGeom prst="rect">
            <a:avLst/>
          </a:prstGeom>
        </p:spPr>
      </p:pic>
      <p:sp>
        <p:nvSpPr>
          <p:cNvPr id="3" name="TextBox 2">
            <a:extLst>
              <a:ext uri="{FF2B5EF4-FFF2-40B4-BE49-F238E27FC236}">
                <a16:creationId xmlns:a16="http://schemas.microsoft.com/office/drawing/2014/main" id="{FECECEE9-C8E9-A5B9-4168-8A1EC8F67581}"/>
              </a:ext>
            </a:extLst>
          </p:cNvPr>
          <p:cNvSpPr txBox="1"/>
          <p:nvPr>
            <p:custDataLst>
              <p:tags r:id="rId6"/>
            </p:custDataLst>
          </p:nvPr>
        </p:nvSpPr>
        <p:spPr>
          <a:xfrm>
            <a:off x="11788346" y="86497"/>
            <a:ext cx="383438" cy="307777"/>
          </a:xfrm>
          <a:prstGeom prst="rect">
            <a:avLst/>
          </a:prstGeom>
          <a:noFill/>
        </p:spPr>
        <p:txBody>
          <a:bodyPr wrap="none" rtlCol="0">
            <a:spAutoFit/>
          </a:bodyPr>
          <a:lstStyle/>
          <a:p>
            <a:r>
              <a:rPr lang="fr-CA" sz="1400" dirty="0"/>
              <a:t>30</a:t>
            </a:r>
            <a:endParaRPr lang="fr-CA" sz="1400" noProof="0" dirty="0"/>
          </a:p>
        </p:txBody>
      </p:sp>
    </p:spTree>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4" name="Google Shape;344;p37"/>
          <p:cNvSpPr txBox="1"/>
          <p:nvPr>
            <p:custDataLst>
              <p:tags r:id="rId1"/>
            </p:custDataLst>
          </p:nvPr>
        </p:nvSpPr>
        <p:spPr>
          <a:xfrm>
            <a:off x="8229600" y="5325533"/>
            <a:ext cx="184800" cy="461700"/>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345" name="Google Shape;345;p37"/>
          <p:cNvSpPr txBox="1"/>
          <p:nvPr>
            <p:custDataLst>
              <p:tags r:id="rId2"/>
            </p:custDataLst>
          </p:nvPr>
        </p:nvSpPr>
        <p:spPr>
          <a:xfrm>
            <a:off x="6595872" y="2292096"/>
            <a:ext cx="184800" cy="461700"/>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 name="Google Shape;269;p30">
            <a:extLst>
              <a:ext uri="{FF2B5EF4-FFF2-40B4-BE49-F238E27FC236}">
                <a16:creationId xmlns:a16="http://schemas.microsoft.com/office/drawing/2014/main" id="{D24FF4C0-A73F-3069-89BA-B777A2168554}"/>
              </a:ext>
            </a:extLst>
          </p:cNvPr>
          <p:cNvSpPr/>
          <p:nvPr>
            <p:custDataLst>
              <p:tags r:id="rId3"/>
            </p:custDataLst>
          </p:nvPr>
        </p:nvSpPr>
        <p:spPr>
          <a:xfrm>
            <a:off x="322206" y="546729"/>
            <a:ext cx="10284834" cy="746125"/>
          </a:xfrm>
          <a:prstGeom prst="rect">
            <a:avLst/>
          </a:prstGeom>
          <a:noFill/>
          <a:ln>
            <a:noFill/>
          </a:ln>
        </p:spPr>
        <p:txBody>
          <a:bodyPr spcFirstLastPara="1" wrap="square" lIns="91425" tIns="45700" rIns="91425" bIns="45700" anchor="t" anchorCtr="0">
            <a:noAutofit/>
          </a:bodyPr>
          <a:lstStyle/>
          <a:p>
            <a:r>
              <a:rPr lang="en-US" sz="3200" dirty="0">
                <a:latin typeface="Arial" panose="020B0604020202020204" pitchFamily="34" charset="0"/>
                <a:ea typeface="Helvetica Neue"/>
                <a:cs typeface="Arial" panose="020B0604020202020204" pitchFamily="34" charset="0"/>
                <a:sym typeface="Helvetica Neue"/>
              </a:rPr>
              <a:t>InDepth Surfacing</a:t>
            </a:r>
            <a:r>
              <a:rPr lang="en-US" sz="3200" baseline="30000" dirty="0">
                <a:latin typeface="Arial" panose="020B0604020202020204" pitchFamily="34" charset="0"/>
                <a:ea typeface="Helvetica Neue"/>
                <a:cs typeface="Arial" panose="020B0604020202020204" pitchFamily="34" charset="0"/>
                <a:sym typeface="Helvetica Neue"/>
              </a:rPr>
              <a:t>™</a:t>
            </a:r>
            <a:endParaRPr sz="2000" baseline="30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3" name="TextBox 2">
            <a:extLst>
              <a:ext uri="{FF2B5EF4-FFF2-40B4-BE49-F238E27FC236}">
                <a16:creationId xmlns:a16="http://schemas.microsoft.com/office/drawing/2014/main" id="{EA6BA5B1-EEF8-7DC4-5BC2-6A2DD9EB101F}"/>
              </a:ext>
            </a:extLst>
          </p:cNvPr>
          <p:cNvSpPr txBox="1"/>
          <p:nvPr>
            <p:custDataLst>
              <p:tags r:id="rId4"/>
            </p:custDataLst>
          </p:nvPr>
        </p:nvSpPr>
        <p:spPr>
          <a:xfrm>
            <a:off x="11788346" y="86497"/>
            <a:ext cx="383438" cy="307777"/>
          </a:xfrm>
          <a:prstGeom prst="rect">
            <a:avLst/>
          </a:prstGeom>
          <a:noFill/>
        </p:spPr>
        <p:txBody>
          <a:bodyPr wrap="none" rtlCol="0">
            <a:spAutoFit/>
          </a:bodyPr>
          <a:lstStyle/>
          <a:p>
            <a:r>
              <a:rPr lang="fr-CA" sz="1400" dirty="0"/>
              <a:t>31</a:t>
            </a:r>
            <a:endParaRPr lang="en-US" sz="1400" dirty="0"/>
          </a:p>
        </p:txBody>
      </p:sp>
      <p:pic>
        <p:nvPicPr>
          <p:cNvPr id="7" name="Picture 6" descr="A screenshot of a screen shot of different colors&#10;&#10;AI-generated content may be incorrect.">
            <a:extLst>
              <a:ext uri="{FF2B5EF4-FFF2-40B4-BE49-F238E27FC236}">
                <a16:creationId xmlns:a16="http://schemas.microsoft.com/office/drawing/2014/main" id="{3AA0A115-C048-8D09-1FFF-C5435532474D}"/>
              </a:ext>
            </a:extLst>
          </p:cNvPr>
          <p:cNvPicPr>
            <a:picLocks noChangeAspect="1"/>
          </p:cNvPicPr>
          <p:nvPr>
            <p:custDataLst>
              <p:tags r:id="rId5"/>
            </p:custDataLst>
          </p:nvPr>
        </p:nvPicPr>
        <p:blipFill>
          <a:blip r:embed="rId9">
            <a:extLst>
              <a:ext uri="{28A0092B-C50C-407E-A947-70E740481C1C}">
                <a14:useLocalDpi xmlns:a14="http://schemas.microsoft.com/office/drawing/2010/main" val="0"/>
              </a:ext>
            </a:extLst>
          </a:blip>
          <a:srcRect t="67193" r="66591"/>
          <a:stretch>
            <a:fillRect/>
          </a:stretch>
        </p:blipFill>
        <p:spPr>
          <a:xfrm>
            <a:off x="8225744" y="3584913"/>
            <a:ext cx="2013110" cy="2249905"/>
          </a:xfrm>
          <a:prstGeom prst="rect">
            <a:avLst/>
          </a:prstGeom>
        </p:spPr>
      </p:pic>
      <p:pic>
        <p:nvPicPr>
          <p:cNvPr id="8" name="Picture 7" descr="A screenshot of a screen shot of different colors&#10;&#10;AI-generated content may be incorrect.">
            <a:extLst>
              <a:ext uri="{FF2B5EF4-FFF2-40B4-BE49-F238E27FC236}">
                <a16:creationId xmlns:a16="http://schemas.microsoft.com/office/drawing/2014/main" id="{B6E2E809-72D1-7440-3778-518B9D598B80}"/>
              </a:ext>
            </a:extLst>
          </p:cNvPr>
          <p:cNvPicPr>
            <a:picLocks noChangeAspect="1"/>
          </p:cNvPicPr>
          <p:nvPr>
            <p:custDataLst>
              <p:tags r:id="rId6"/>
            </p:custDataLst>
          </p:nvPr>
        </p:nvPicPr>
        <p:blipFill>
          <a:blip r:embed="rId9">
            <a:extLst>
              <a:ext uri="{28A0092B-C50C-407E-A947-70E740481C1C}">
                <a14:useLocalDpi xmlns:a14="http://schemas.microsoft.com/office/drawing/2010/main" val="0"/>
              </a:ext>
            </a:extLst>
          </a:blip>
          <a:srcRect b="32982"/>
          <a:stretch>
            <a:fillRect/>
          </a:stretch>
        </p:blipFill>
        <p:spPr>
          <a:xfrm>
            <a:off x="2200026" y="1262818"/>
            <a:ext cx="6025718" cy="4596063"/>
          </a:xfrm>
          <a:prstGeom prst="rect">
            <a:avLst/>
          </a:prstGeom>
        </p:spPr>
      </p:pic>
    </p:spTree>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3" name="Google Shape;353;p38"/>
          <p:cNvSpPr txBox="1"/>
          <p:nvPr>
            <p:custDataLst>
              <p:tags r:id="rId1"/>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354" name="Google Shape;354;p38"/>
          <p:cNvSpPr txBox="1"/>
          <p:nvPr>
            <p:custDataLst>
              <p:tags r:id="rId2"/>
            </p:custDataLst>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355" name="Google Shape;355;p38"/>
          <p:cNvSpPr txBox="1">
            <a:spLocks noGrp="1"/>
          </p:cNvSpPr>
          <p:nvPr>
            <p:ph type="body" idx="1"/>
            <p:custDataLst>
              <p:tags r:id="rId3"/>
            </p:custDataLst>
          </p:nvPr>
        </p:nvSpPr>
        <p:spPr>
          <a:xfrm>
            <a:off x="1277824" y="2292097"/>
            <a:ext cx="4464970" cy="3082200"/>
          </a:xfrm>
          <a:prstGeom prst="rect">
            <a:avLst/>
          </a:prstGeom>
          <a:noFill/>
          <a:ln>
            <a:noFill/>
          </a:ln>
        </p:spPr>
        <p:txBody>
          <a:bodyPr spcFirstLastPara="1" vert="horz" wrap="square" lIns="91425" tIns="45700" rIns="91425" bIns="45700" rtlCol="0" anchor="t" anchorCtr="0">
            <a:noAutofit/>
          </a:bodyPr>
          <a:lstStyle/>
          <a:p>
            <a:pPr marL="342900" indent="-342900">
              <a:spcBef>
                <a:spcPts val="0"/>
              </a:spcBef>
              <a:buClr>
                <a:schemeClr val="tx1"/>
              </a:buClr>
              <a:buSzPts val="1800"/>
              <a:buFont typeface="Helvetica Neue"/>
              <a:buChar char="•"/>
            </a:pPr>
            <a:r>
              <a:rPr lang="fr-CA" sz="1800" u="sng" noProof="0" dirty="0">
                <a:solidFill>
                  <a:srgbClr val="00B0F0"/>
                </a:solidFill>
                <a:latin typeface="Arial" panose="020B0604020202020204" pitchFamily="34" charset="0"/>
                <a:ea typeface="Helvetica Neue"/>
                <a:cs typeface="Arial" panose="020B0604020202020204" pitchFamily="34" charset="0"/>
                <a:sym typeface="Helvetica Neue"/>
                <a:hlinkClick r:id="rId9"/>
              </a:rPr>
              <a:t>Page produit</a:t>
            </a:r>
            <a:endParaRPr lang="fr-CA" sz="1800" noProof="0" dirty="0">
              <a:solidFill>
                <a:srgbClr val="00B0F0"/>
              </a:solidFill>
              <a:latin typeface="Arial" panose="020B0604020202020204" pitchFamily="34" charset="0"/>
              <a:ea typeface="Helvetica Neue"/>
              <a:cs typeface="Arial" panose="020B0604020202020204" pitchFamily="34" charset="0"/>
              <a:sym typeface="Helvetica Neue"/>
            </a:endParaRPr>
          </a:p>
          <a:p>
            <a:pPr marL="342900" indent="-342900">
              <a:spcBef>
                <a:spcPts val="0"/>
              </a:spcBef>
              <a:buClr>
                <a:schemeClr val="tx1"/>
              </a:buClr>
              <a:buSzPts val="1800"/>
              <a:buFont typeface="Helvetica Neue"/>
              <a:buChar char="•"/>
            </a:pPr>
            <a:r>
              <a:rPr lang="fr-CA" sz="1800" noProof="0" dirty="0">
                <a:latin typeface="Arial" panose="020B0604020202020204" pitchFamily="34" charset="0"/>
                <a:ea typeface="Helvetica Neue"/>
                <a:cs typeface="Arial" panose="020B0604020202020204" pitchFamily="34" charset="0"/>
                <a:sym typeface="Helvetica Neue"/>
              </a:rPr>
              <a:t>Les stratifiés </a:t>
            </a:r>
            <a:r>
              <a:rPr lang="fr-CA" sz="1800" noProof="0" dirty="0" err="1">
                <a:latin typeface="Arial" panose="020B0604020202020204" pitchFamily="34" charset="0"/>
                <a:ea typeface="Helvetica Neue"/>
                <a:cs typeface="Arial" panose="020B0604020202020204" pitchFamily="34" charset="0"/>
                <a:sym typeface="Helvetica Neue"/>
              </a:rPr>
              <a:t>Homapal</a:t>
            </a:r>
            <a:r>
              <a:rPr lang="fr-CA" sz="1800" baseline="30000" noProof="0" dirty="0">
                <a:latin typeface="Arial" panose="020B0604020202020204" pitchFamily="34" charset="0"/>
                <a:ea typeface="Helvetica Neue"/>
                <a:cs typeface="Arial" panose="020B0604020202020204" pitchFamily="34" charset="0"/>
                <a:sym typeface="Helvetica Neue"/>
              </a:rPr>
              <a:t>®</a:t>
            </a:r>
            <a:r>
              <a:rPr lang="fr-CA" sz="1800" noProof="0" dirty="0">
                <a:latin typeface="Arial" panose="020B0604020202020204" pitchFamily="34" charset="0"/>
                <a:ea typeface="Helvetica Neue"/>
                <a:cs typeface="Arial" panose="020B0604020202020204" pitchFamily="34" charset="0"/>
                <a:sym typeface="Helvetica Neue"/>
              </a:rPr>
              <a:t> sont une gamme de stratifiés métalliques et de métaux solides.</a:t>
            </a:r>
          </a:p>
          <a:p>
            <a:pPr marL="342900" indent="-342900">
              <a:spcBef>
                <a:spcPts val="0"/>
              </a:spcBef>
              <a:buClr>
                <a:schemeClr val="tx1"/>
              </a:buClr>
              <a:buSzPts val="1800"/>
              <a:buFont typeface="Helvetica Neue"/>
              <a:buChar char="•"/>
            </a:pPr>
            <a:r>
              <a:rPr lang="fr-CA" sz="1800" dirty="0"/>
              <a:t>Cette gamme de produits se distingue par ses couleurs éclatantes et ses surfaces lustrées aux textures raffinées, spécialement conçues pour des intérieurs au design d’exception avec une excellente durabilité.</a:t>
            </a:r>
            <a:endParaRPr lang="en-US" sz="1800" dirty="0"/>
          </a:p>
          <a:p>
            <a:pPr marL="342900" indent="-342900">
              <a:spcBef>
                <a:spcPts val="0"/>
              </a:spcBef>
              <a:buClr>
                <a:schemeClr val="tx1"/>
              </a:buClr>
              <a:buSzPts val="1800"/>
              <a:buFont typeface="Helvetica Neue"/>
              <a:buChar char="•"/>
            </a:pPr>
            <a:r>
              <a:rPr lang="fr-CA" sz="1800" noProof="0" dirty="0">
                <a:latin typeface="Arial" panose="020B0604020202020204" pitchFamily="34" charset="0"/>
                <a:ea typeface="Helvetica Neue"/>
                <a:cs typeface="Arial" panose="020B0604020202020204" pitchFamily="34" charset="0"/>
                <a:sym typeface="Helvetica Neue"/>
              </a:rPr>
              <a:t>Résistant à l’usure et au feu</a:t>
            </a:r>
            <a:endParaRPr lang="fr-CA" noProof="0" dirty="0"/>
          </a:p>
          <a:p>
            <a:pPr marL="342900" indent="-342900">
              <a:spcBef>
                <a:spcPts val="360"/>
              </a:spcBef>
              <a:buClr>
                <a:schemeClr val="tx1"/>
              </a:buClr>
              <a:buSzPts val="1800"/>
              <a:buFont typeface="Helvetica Neue"/>
              <a:buChar char="•"/>
            </a:pPr>
            <a:r>
              <a:rPr lang="fr-CA" sz="1800" noProof="0" dirty="0">
                <a:latin typeface="Arial" panose="020B0604020202020204" pitchFamily="34" charset="0"/>
                <a:ea typeface="Helvetica Neue"/>
                <a:cs typeface="Arial" panose="020B0604020202020204" pitchFamily="34" charset="0"/>
                <a:sym typeface="Helvetica Neue"/>
              </a:rPr>
              <a:t>Applications horizontales et verticales à usages restreints</a:t>
            </a:r>
            <a:endParaRPr lang="fr-CA" noProof="0" dirty="0"/>
          </a:p>
        </p:txBody>
      </p:sp>
      <p:pic>
        <p:nvPicPr>
          <p:cNvPr id="356" name="Google Shape;356;p38"/>
          <p:cNvPicPr preferRelativeResize="0"/>
          <p:nvPr>
            <p:custDataLst>
              <p:tags r:id="rId4"/>
            </p:custDataLst>
          </p:nvPr>
        </p:nvPicPr>
        <p:blipFill rotWithShape="1">
          <a:blip r:embed="rId10" cstate="screen">
            <a:alphaModFix/>
            <a:extLst>
              <a:ext uri="{28A0092B-C50C-407E-A947-70E740481C1C}">
                <a14:useLocalDpi xmlns:a14="http://schemas.microsoft.com/office/drawing/2010/main"/>
              </a:ext>
            </a:extLst>
          </a:blip>
          <a:srcRect/>
          <a:stretch/>
        </p:blipFill>
        <p:spPr>
          <a:xfrm>
            <a:off x="7633683" y="585022"/>
            <a:ext cx="4111028" cy="5434778"/>
          </a:xfrm>
          <a:prstGeom prst="rect">
            <a:avLst/>
          </a:prstGeom>
          <a:noFill/>
          <a:ln>
            <a:noFill/>
          </a:ln>
          <a:effectLst/>
        </p:spPr>
      </p:pic>
      <p:sp>
        <p:nvSpPr>
          <p:cNvPr id="2" name="Google Shape;269;p30">
            <a:extLst>
              <a:ext uri="{FF2B5EF4-FFF2-40B4-BE49-F238E27FC236}">
                <a16:creationId xmlns:a16="http://schemas.microsoft.com/office/drawing/2014/main" id="{46388ECC-4578-964C-7640-03AF96CB0AE7}"/>
              </a:ext>
            </a:extLst>
          </p:cNvPr>
          <p:cNvSpPr/>
          <p:nvPr>
            <p:custDataLst>
              <p:tags r:id="rId5"/>
            </p:custDataLst>
          </p:nvPr>
        </p:nvSpPr>
        <p:spPr>
          <a:xfrm>
            <a:off x="322206" y="546729"/>
            <a:ext cx="10284834" cy="746125"/>
          </a:xfrm>
          <a:prstGeom prst="rect">
            <a:avLst/>
          </a:prstGeom>
          <a:noFill/>
          <a:ln>
            <a:noFill/>
          </a:ln>
        </p:spPr>
        <p:txBody>
          <a:bodyPr spcFirstLastPara="1" wrap="square" lIns="91425" tIns="45700" rIns="91425" bIns="45700" anchor="t" anchorCtr="0">
            <a:noAutofit/>
          </a:bodyPr>
          <a:lstStyle/>
          <a:p>
            <a:r>
              <a:rPr lang="fr-CA" sz="3200" noProof="0" dirty="0">
                <a:latin typeface="Arial" panose="020B0604020202020204" pitchFamily="34" charset="0"/>
                <a:ea typeface="Helvetica Neue"/>
                <a:cs typeface="Arial" panose="020B0604020202020204" pitchFamily="34" charset="0"/>
                <a:sym typeface="Helvetica Neue"/>
              </a:rPr>
              <a:t>Stratifiés </a:t>
            </a:r>
            <a:r>
              <a:rPr lang="fr-CA" sz="3200" noProof="0" dirty="0" err="1">
                <a:latin typeface="Arial" panose="020B0604020202020204" pitchFamily="34" charset="0"/>
                <a:ea typeface="Helvetica Neue"/>
                <a:cs typeface="Arial" panose="020B0604020202020204" pitchFamily="34" charset="0"/>
                <a:sym typeface="Helvetica Neue"/>
              </a:rPr>
              <a:t>Homapal</a:t>
            </a:r>
            <a:r>
              <a:rPr lang="fr-CA" sz="3200" baseline="30000" noProof="0" dirty="0">
                <a:latin typeface="Arial" panose="020B0604020202020204" pitchFamily="34" charset="0"/>
                <a:ea typeface="Helvetica Neue"/>
                <a:cs typeface="Arial" panose="020B0604020202020204" pitchFamily="34" charset="0"/>
                <a:sym typeface="Helvetica Neue"/>
              </a:rPr>
              <a:t>®</a:t>
            </a:r>
            <a:endParaRPr lang="fr-CA" sz="2000" noProof="0" dirty="0">
              <a:latin typeface="Arial" panose="020B0604020202020204" pitchFamily="34" charset="0"/>
              <a:ea typeface="Helvetica Neue"/>
              <a:cs typeface="Arial" panose="020B0604020202020204" pitchFamily="34" charset="0"/>
              <a:sym typeface="Helvetica Neue"/>
            </a:endParaRPr>
          </a:p>
        </p:txBody>
      </p:sp>
      <p:sp>
        <p:nvSpPr>
          <p:cNvPr id="3" name="TextBox 2">
            <a:extLst>
              <a:ext uri="{FF2B5EF4-FFF2-40B4-BE49-F238E27FC236}">
                <a16:creationId xmlns:a16="http://schemas.microsoft.com/office/drawing/2014/main" id="{7B50489C-CB77-2380-3765-E31C7391800B}"/>
              </a:ext>
            </a:extLst>
          </p:cNvPr>
          <p:cNvSpPr txBox="1"/>
          <p:nvPr>
            <p:custDataLst>
              <p:tags r:id="rId6"/>
            </p:custDataLst>
          </p:nvPr>
        </p:nvSpPr>
        <p:spPr>
          <a:xfrm>
            <a:off x="11788346" y="86497"/>
            <a:ext cx="383438" cy="307777"/>
          </a:xfrm>
          <a:prstGeom prst="rect">
            <a:avLst/>
          </a:prstGeom>
          <a:noFill/>
        </p:spPr>
        <p:txBody>
          <a:bodyPr wrap="none" rtlCol="0">
            <a:spAutoFit/>
          </a:bodyPr>
          <a:lstStyle/>
          <a:p>
            <a:r>
              <a:rPr lang="fr-CA" sz="1400" noProof="0" dirty="0"/>
              <a:t>32</a:t>
            </a:r>
          </a:p>
        </p:txBody>
      </p:sp>
    </p:spTree>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3" name="Google Shape;363;p39"/>
          <p:cNvSpPr txBox="1"/>
          <p:nvPr>
            <p:custDataLst>
              <p:tags r:id="rId1"/>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364" name="Google Shape;364;p39"/>
          <p:cNvSpPr txBox="1"/>
          <p:nvPr>
            <p:custDataLst>
              <p:tags r:id="rId2"/>
            </p:custDataLst>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365" name="Google Shape;365;p39"/>
          <p:cNvSpPr txBox="1">
            <a:spLocks noGrp="1"/>
          </p:cNvSpPr>
          <p:nvPr>
            <p:ph type="body" idx="1"/>
            <p:custDataLst>
              <p:tags r:id="rId3"/>
            </p:custDataLst>
          </p:nvPr>
        </p:nvSpPr>
        <p:spPr>
          <a:xfrm>
            <a:off x="1290558" y="1961728"/>
            <a:ext cx="4038600" cy="3389198"/>
          </a:xfrm>
          <a:prstGeom prst="rect">
            <a:avLst/>
          </a:prstGeom>
          <a:noFill/>
          <a:ln>
            <a:noFill/>
          </a:ln>
        </p:spPr>
        <p:txBody>
          <a:bodyPr spcFirstLastPara="1" vert="horz" wrap="square" lIns="91425" tIns="45700" rIns="91425" bIns="45700" rtlCol="0" anchor="t" anchorCtr="0">
            <a:noAutofit/>
          </a:bodyPr>
          <a:lstStyle/>
          <a:p>
            <a:pPr marL="342900" indent="-342900">
              <a:spcBef>
                <a:spcPts val="0"/>
              </a:spcBef>
              <a:buClr>
                <a:schemeClr val="tx1"/>
              </a:buClr>
              <a:buSzPts val="1800"/>
              <a:buFont typeface="Helvetica Neue"/>
              <a:buChar char="•"/>
            </a:pPr>
            <a:r>
              <a:rPr lang="fr-CA" sz="1800" u="sng" noProof="0" dirty="0">
                <a:solidFill>
                  <a:srgbClr val="00B0F0"/>
                </a:solidFill>
                <a:latin typeface="Arial" panose="020B0604020202020204" pitchFamily="34" charset="0"/>
                <a:ea typeface="Helvetica Neue"/>
                <a:cs typeface="Arial" panose="020B0604020202020204" pitchFamily="34" charset="0"/>
                <a:sym typeface="Helvetica Neue"/>
                <a:hlinkClick r:id="rId9"/>
              </a:rPr>
              <a:t>Page produit</a:t>
            </a:r>
            <a:endParaRPr lang="fr-CA" sz="1800" noProof="0" dirty="0">
              <a:solidFill>
                <a:srgbClr val="00B0F0"/>
              </a:solidFill>
              <a:latin typeface="Arial" panose="020B0604020202020204" pitchFamily="34" charset="0"/>
              <a:ea typeface="Helvetica Neue"/>
              <a:cs typeface="Arial" panose="020B0604020202020204" pitchFamily="34" charset="0"/>
              <a:sym typeface="Helvetica Neue"/>
            </a:endParaRPr>
          </a:p>
          <a:p>
            <a:pPr marL="342900" indent="-342900">
              <a:spcBef>
                <a:spcPts val="0"/>
              </a:spcBef>
              <a:buClr>
                <a:schemeClr val="tx1"/>
              </a:buClr>
              <a:buSzPts val="1800"/>
              <a:buFont typeface="Helvetica Neue"/>
              <a:buChar char="•"/>
            </a:pPr>
            <a:r>
              <a:rPr lang="fr-CA" sz="1800" dirty="0"/>
              <a:t>Présente un centre uni agencé qui élimine la ligne brune typique des stratifiés.</a:t>
            </a:r>
          </a:p>
          <a:p>
            <a:pPr marL="342900" indent="-342900">
              <a:spcBef>
                <a:spcPts val="0"/>
              </a:spcBef>
              <a:buClr>
                <a:schemeClr val="tx1"/>
              </a:buClr>
              <a:buSzPts val="1800"/>
              <a:buFont typeface="Helvetica Neue"/>
              <a:buChar char="•"/>
            </a:pPr>
            <a:r>
              <a:rPr lang="fr-CA" sz="1800" dirty="0"/>
              <a:t>En éliminant la ligne brune, ColorCore</a:t>
            </a:r>
            <a:r>
              <a:rPr lang="fr-CA" sz="1800" baseline="30000" dirty="0"/>
              <a:t>®</a:t>
            </a:r>
            <a:r>
              <a:rPr lang="fr-CA" sz="1800" dirty="0"/>
              <a:t>2 offre une solution professionnelle et fonctionnelle, haute performance, sans sacrifier le design.</a:t>
            </a:r>
          </a:p>
          <a:p>
            <a:pPr marL="342900" indent="-342900">
              <a:spcBef>
                <a:spcPts val="0"/>
              </a:spcBef>
              <a:buClr>
                <a:schemeClr val="tx1"/>
              </a:buClr>
              <a:buSzPts val="1800"/>
              <a:buFont typeface="Helvetica Neue"/>
              <a:buChar char="•"/>
            </a:pPr>
            <a:r>
              <a:rPr lang="fr-CA" sz="1800" noProof="0" dirty="0">
                <a:latin typeface="Arial" panose="020B0604020202020204" pitchFamily="34" charset="0"/>
                <a:ea typeface="Helvetica Neue"/>
                <a:cs typeface="Arial" panose="020B0604020202020204" pitchFamily="34" charset="0"/>
                <a:sym typeface="Helvetica Neue"/>
              </a:rPr>
              <a:t>Applications horizontales et verticales</a:t>
            </a:r>
            <a:endParaRPr lang="fr-CA" noProof="0" dirty="0"/>
          </a:p>
          <a:p>
            <a:pPr marL="342900" indent="-342900">
              <a:spcBef>
                <a:spcPts val="360"/>
              </a:spcBef>
              <a:buClr>
                <a:schemeClr val="tx1"/>
              </a:buClr>
              <a:buSzPts val="1800"/>
              <a:buFont typeface="Helvetica Neue"/>
              <a:buChar char="•"/>
            </a:pPr>
            <a:r>
              <a:rPr lang="fr-CA" sz="1800" noProof="0" dirty="0">
                <a:latin typeface="Arial" panose="020B0604020202020204" pitchFamily="34" charset="0"/>
                <a:ea typeface="Helvetica Neue"/>
                <a:cs typeface="Arial" panose="020B0604020202020204" pitchFamily="34" charset="0"/>
                <a:sym typeface="Helvetica Neue"/>
              </a:rPr>
              <a:t>Résistant aux taches et aux impacts</a:t>
            </a:r>
            <a:endParaRPr lang="fr-CA" noProof="0" dirty="0"/>
          </a:p>
        </p:txBody>
      </p:sp>
      <p:pic>
        <p:nvPicPr>
          <p:cNvPr id="366" name="Google Shape;366;p39"/>
          <p:cNvPicPr preferRelativeResize="0"/>
          <p:nvPr>
            <p:custDataLst>
              <p:tags r:id="rId4"/>
            </p:custDataLst>
          </p:nvPr>
        </p:nvPicPr>
        <p:blipFill rotWithShape="1">
          <a:blip r:embed="rId10">
            <a:alphaModFix/>
          </a:blip>
          <a:srcRect/>
          <a:stretch/>
        </p:blipFill>
        <p:spPr>
          <a:xfrm>
            <a:off x="7916312" y="636346"/>
            <a:ext cx="4038600" cy="5383454"/>
          </a:xfrm>
          <a:prstGeom prst="rect">
            <a:avLst/>
          </a:prstGeom>
          <a:noFill/>
          <a:ln>
            <a:noFill/>
          </a:ln>
          <a:effectLst/>
        </p:spPr>
      </p:pic>
      <p:sp>
        <p:nvSpPr>
          <p:cNvPr id="2" name="Google Shape;269;p30">
            <a:extLst>
              <a:ext uri="{FF2B5EF4-FFF2-40B4-BE49-F238E27FC236}">
                <a16:creationId xmlns:a16="http://schemas.microsoft.com/office/drawing/2014/main" id="{EDB84C50-D0D3-167C-CED9-58FE3ED239D8}"/>
              </a:ext>
            </a:extLst>
          </p:cNvPr>
          <p:cNvSpPr/>
          <p:nvPr>
            <p:custDataLst>
              <p:tags r:id="rId5"/>
            </p:custDataLst>
          </p:nvPr>
        </p:nvSpPr>
        <p:spPr>
          <a:xfrm>
            <a:off x="322206" y="546729"/>
            <a:ext cx="10284834" cy="746125"/>
          </a:xfrm>
          <a:prstGeom prst="rect">
            <a:avLst/>
          </a:prstGeom>
          <a:noFill/>
          <a:ln>
            <a:noFill/>
          </a:ln>
        </p:spPr>
        <p:txBody>
          <a:bodyPr spcFirstLastPara="1" wrap="square" lIns="91425" tIns="45700" rIns="91425" bIns="45700" anchor="t" anchorCtr="0">
            <a:noAutofit/>
          </a:bodyPr>
          <a:lstStyle/>
          <a:p>
            <a:r>
              <a:rPr lang="fr-CA" sz="3200" noProof="0" dirty="0">
                <a:latin typeface="Arial" panose="020B0604020202020204" pitchFamily="34" charset="0"/>
                <a:ea typeface="Helvetica Neue"/>
                <a:cs typeface="Arial" panose="020B0604020202020204" pitchFamily="34" charset="0"/>
                <a:sym typeface="Helvetica Neue"/>
              </a:rPr>
              <a:t>Stratifiés ColorCore</a:t>
            </a:r>
            <a:r>
              <a:rPr lang="fr-CA" sz="3200" baseline="30000" noProof="0" dirty="0">
                <a:latin typeface="Arial" panose="020B0604020202020204" pitchFamily="34" charset="0"/>
                <a:ea typeface="Helvetica Neue"/>
                <a:cs typeface="Arial" panose="020B0604020202020204" pitchFamily="34" charset="0"/>
                <a:sym typeface="Helvetica Neue"/>
              </a:rPr>
              <a:t>®</a:t>
            </a:r>
            <a:r>
              <a:rPr lang="fr-CA" sz="3200" noProof="0" dirty="0">
                <a:latin typeface="Arial" panose="020B0604020202020204" pitchFamily="34" charset="0"/>
                <a:ea typeface="Helvetica Neue"/>
                <a:cs typeface="Arial" panose="020B0604020202020204" pitchFamily="34" charset="0"/>
                <a:sym typeface="Helvetica Neue"/>
              </a:rPr>
              <a:t>2</a:t>
            </a:r>
            <a:endParaRPr lang="fr-CA" sz="2000" noProof="0" dirty="0">
              <a:latin typeface="Arial" panose="020B0604020202020204" pitchFamily="34" charset="0"/>
              <a:ea typeface="Helvetica Neue"/>
              <a:cs typeface="Arial" panose="020B0604020202020204" pitchFamily="34" charset="0"/>
              <a:sym typeface="Helvetica Neue"/>
            </a:endParaRPr>
          </a:p>
        </p:txBody>
      </p:sp>
      <p:sp>
        <p:nvSpPr>
          <p:cNvPr id="3" name="TextBox 2">
            <a:extLst>
              <a:ext uri="{FF2B5EF4-FFF2-40B4-BE49-F238E27FC236}">
                <a16:creationId xmlns:a16="http://schemas.microsoft.com/office/drawing/2014/main" id="{4C112A8D-3A3E-443A-2F4E-97AED4993C08}"/>
              </a:ext>
            </a:extLst>
          </p:cNvPr>
          <p:cNvSpPr txBox="1"/>
          <p:nvPr>
            <p:custDataLst>
              <p:tags r:id="rId6"/>
            </p:custDataLst>
          </p:nvPr>
        </p:nvSpPr>
        <p:spPr>
          <a:xfrm>
            <a:off x="11788346" y="86497"/>
            <a:ext cx="383438" cy="307777"/>
          </a:xfrm>
          <a:prstGeom prst="rect">
            <a:avLst/>
          </a:prstGeom>
          <a:noFill/>
        </p:spPr>
        <p:txBody>
          <a:bodyPr wrap="none" rtlCol="0">
            <a:spAutoFit/>
          </a:bodyPr>
          <a:lstStyle/>
          <a:p>
            <a:r>
              <a:rPr lang="fr-CA" sz="1400" noProof="0" dirty="0"/>
              <a:t>33</a:t>
            </a:r>
          </a:p>
        </p:txBody>
      </p:sp>
    </p:spTree>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3" name="Google Shape;373;p40"/>
          <p:cNvSpPr txBox="1"/>
          <p:nvPr>
            <p:custDataLst>
              <p:tags r:id="rId1"/>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374" name="Google Shape;374;p40"/>
          <p:cNvSpPr txBox="1"/>
          <p:nvPr>
            <p:custDataLst>
              <p:tags r:id="rId2"/>
            </p:custDataLst>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375" name="Google Shape;375;p40"/>
          <p:cNvSpPr txBox="1">
            <a:spLocks noGrp="1"/>
          </p:cNvSpPr>
          <p:nvPr>
            <p:ph type="body" idx="1"/>
            <p:custDataLst>
              <p:tags r:id="rId3"/>
            </p:custDataLst>
          </p:nvPr>
        </p:nvSpPr>
        <p:spPr>
          <a:xfrm>
            <a:off x="1426023" y="2320824"/>
            <a:ext cx="4038600" cy="2703300"/>
          </a:xfrm>
          <a:prstGeom prst="rect">
            <a:avLst/>
          </a:prstGeom>
          <a:noFill/>
          <a:ln>
            <a:noFill/>
          </a:ln>
        </p:spPr>
        <p:txBody>
          <a:bodyPr spcFirstLastPara="1" vert="horz" wrap="square" lIns="91425" tIns="45700" rIns="91425" bIns="45700" rtlCol="0" anchor="t" anchorCtr="0">
            <a:noAutofit/>
          </a:bodyPr>
          <a:lstStyle/>
          <a:p>
            <a:pPr marL="342900" indent="-342900">
              <a:spcBef>
                <a:spcPts val="0"/>
              </a:spcBef>
              <a:buClr>
                <a:schemeClr val="tx1"/>
              </a:buClr>
              <a:buSzPts val="1800"/>
              <a:buFont typeface="Helvetica Neue"/>
              <a:buChar char="•"/>
            </a:pPr>
            <a:r>
              <a:rPr lang="fr-CA" sz="1800" u="sng" noProof="0" dirty="0">
                <a:solidFill>
                  <a:srgbClr val="00B0F0"/>
                </a:solidFill>
                <a:latin typeface="Arial" panose="020B0604020202020204" pitchFamily="34" charset="0"/>
                <a:ea typeface="Helvetica Neue"/>
                <a:cs typeface="Arial" panose="020B0604020202020204" pitchFamily="34" charset="0"/>
                <a:sym typeface="Helvetica Neue"/>
                <a:hlinkClick r:id="rId9"/>
              </a:rPr>
              <a:t>Page produit</a:t>
            </a:r>
            <a:endParaRPr lang="fr-CA" sz="1800" noProof="0" dirty="0">
              <a:solidFill>
                <a:srgbClr val="00B0F0"/>
              </a:solidFill>
              <a:latin typeface="Arial" panose="020B0604020202020204" pitchFamily="34" charset="0"/>
              <a:ea typeface="Helvetica Neue"/>
              <a:cs typeface="Arial" panose="020B0604020202020204" pitchFamily="34" charset="0"/>
              <a:sym typeface="Helvetica Neue"/>
            </a:endParaRPr>
          </a:p>
          <a:p>
            <a:pPr marL="342900" indent="-342900">
              <a:spcBef>
                <a:spcPts val="0"/>
              </a:spcBef>
              <a:buClr>
                <a:schemeClr val="tx1"/>
              </a:buClr>
              <a:buSzPts val="1800"/>
              <a:buFont typeface="Helvetica Neue"/>
              <a:buChar char="•"/>
            </a:pPr>
            <a:r>
              <a:rPr lang="fr-CA" sz="1800" dirty="0"/>
              <a:t>Les Surfaces Solides </a:t>
            </a:r>
            <a:r>
              <a:rPr lang="fr-CA" sz="1800" dirty="0" err="1"/>
              <a:t>Everform</a:t>
            </a:r>
            <a:r>
              <a:rPr lang="fr-CA" sz="1800" baseline="30000" dirty="0"/>
              <a:t>®</a:t>
            </a:r>
            <a:r>
              <a:rPr lang="fr-CA" sz="1800" dirty="0"/>
              <a:t> sont des surfaces en acrylique fabriqué à partir de fibres minérales et de résines qui permettent une couleur unie jusqu’au centre de la masse.</a:t>
            </a:r>
          </a:p>
          <a:p>
            <a:pPr marL="342900" indent="-342900">
              <a:spcBef>
                <a:spcPts val="0"/>
              </a:spcBef>
              <a:buClr>
                <a:schemeClr val="tx1"/>
              </a:buClr>
              <a:buSzPts val="1800"/>
              <a:buFont typeface="Helvetica Neue"/>
              <a:buChar char="•"/>
            </a:pPr>
            <a:r>
              <a:rPr lang="fr-CA" sz="1800" dirty="0"/>
              <a:t>Sans joint, non poreuse, hautement durable, réparable, résistante à l’eau et au feu.</a:t>
            </a:r>
          </a:p>
          <a:p>
            <a:pPr marL="342900" indent="-342900">
              <a:spcBef>
                <a:spcPts val="0"/>
              </a:spcBef>
              <a:buClr>
                <a:schemeClr val="tx1"/>
              </a:buClr>
              <a:buSzPts val="1800"/>
              <a:buFont typeface="Helvetica Neue"/>
              <a:buChar char="•"/>
            </a:pPr>
            <a:r>
              <a:rPr lang="fr-CA" sz="1800" noProof="0" dirty="0">
                <a:latin typeface="Arial" panose="020B0604020202020204" pitchFamily="34" charset="0"/>
                <a:ea typeface="Helvetica Neue"/>
                <a:cs typeface="Arial" panose="020B0604020202020204" pitchFamily="34" charset="0"/>
                <a:sym typeface="Helvetica Neue"/>
              </a:rPr>
              <a:t>Applications horizontales et verticales</a:t>
            </a:r>
            <a:endParaRPr lang="fr-CA" noProof="0" dirty="0"/>
          </a:p>
        </p:txBody>
      </p:sp>
      <p:pic>
        <p:nvPicPr>
          <p:cNvPr id="376" name="Google Shape;376;p40"/>
          <p:cNvPicPr preferRelativeResize="0"/>
          <p:nvPr>
            <p:custDataLst>
              <p:tags r:id="rId4"/>
            </p:custDataLst>
          </p:nvPr>
        </p:nvPicPr>
        <p:blipFill rotWithShape="1">
          <a:blip r:embed="rId10">
            <a:alphaModFix/>
          </a:blip>
          <a:srcRect/>
          <a:stretch/>
        </p:blipFill>
        <p:spPr>
          <a:xfrm>
            <a:off x="8414332" y="611216"/>
            <a:ext cx="3555999" cy="5333999"/>
          </a:xfrm>
          <a:prstGeom prst="rect">
            <a:avLst/>
          </a:prstGeom>
          <a:noFill/>
          <a:ln>
            <a:noFill/>
          </a:ln>
          <a:effectLst/>
        </p:spPr>
      </p:pic>
      <p:sp>
        <p:nvSpPr>
          <p:cNvPr id="2" name="Google Shape;269;p30">
            <a:extLst>
              <a:ext uri="{FF2B5EF4-FFF2-40B4-BE49-F238E27FC236}">
                <a16:creationId xmlns:a16="http://schemas.microsoft.com/office/drawing/2014/main" id="{B15753AC-5678-D6E2-03EF-D5E9FB3BDF31}"/>
              </a:ext>
            </a:extLst>
          </p:cNvPr>
          <p:cNvSpPr/>
          <p:nvPr>
            <p:custDataLst>
              <p:tags r:id="rId5"/>
            </p:custDataLst>
          </p:nvPr>
        </p:nvSpPr>
        <p:spPr>
          <a:xfrm>
            <a:off x="322206" y="546729"/>
            <a:ext cx="10284834" cy="746125"/>
          </a:xfrm>
          <a:prstGeom prst="rect">
            <a:avLst/>
          </a:prstGeom>
          <a:noFill/>
          <a:ln>
            <a:noFill/>
          </a:ln>
        </p:spPr>
        <p:txBody>
          <a:bodyPr spcFirstLastPara="1" wrap="square" lIns="91425" tIns="45700" rIns="91425" bIns="45700" anchor="t" anchorCtr="0">
            <a:noAutofit/>
          </a:bodyPr>
          <a:lstStyle/>
          <a:p>
            <a:r>
              <a:rPr lang="fr-CA" sz="3200" noProof="0" dirty="0">
                <a:latin typeface="Arial" panose="020B0604020202020204" pitchFamily="34" charset="0"/>
                <a:ea typeface="Helvetica Neue"/>
                <a:cs typeface="Arial" panose="020B0604020202020204" pitchFamily="34" charset="0"/>
                <a:sym typeface="Helvetica Neue"/>
              </a:rPr>
              <a:t>Surface Solide </a:t>
            </a:r>
            <a:r>
              <a:rPr lang="fr-CA" sz="3200" noProof="0" dirty="0" err="1">
                <a:latin typeface="Arial" panose="020B0604020202020204" pitchFamily="34" charset="0"/>
                <a:ea typeface="Helvetica Neue"/>
                <a:cs typeface="Arial" panose="020B0604020202020204" pitchFamily="34" charset="0"/>
                <a:sym typeface="Helvetica Neue"/>
              </a:rPr>
              <a:t>Everform</a:t>
            </a:r>
            <a:r>
              <a:rPr lang="fr-CA" sz="3200" baseline="30000" noProof="0" dirty="0">
                <a:latin typeface="Arial" panose="020B0604020202020204" pitchFamily="34" charset="0"/>
                <a:ea typeface="Helvetica Neue"/>
                <a:cs typeface="Arial" panose="020B0604020202020204" pitchFamily="34" charset="0"/>
                <a:sym typeface="Helvetica Neue"/>
              </a:rPr>
              <a:t>®</a:t>
            </a:r>
            <a:endParaRPr lang="fr-CA" sz="2000" baseline="30000" noProof="0" dirty="0">
              <a:latin typeface="Arial" panose="020B0604020202020204" pitchFamily="34" charset="0"/>
              <a:ea typeface="Helvetica Neue"/>
              <a:cs typeface="Arial" panose="020B0604020202020204" pitchFamily="34" charset="0"/>
              <a:sym typeface="Helvetica Neue"/>
            </a:endParaRPr>
          </a:p>
          <a:p>
            <a:endParaRPr lang="fr-CA" sz="2000" noProof="0" dirty="0">
              <a:latin typeface="Arial" panose="020B0604020202020204" pitchFamily="34" charset="0"/>
              <a:ea typeface="Helvetica Neue"/>
              <a:cs typeface="Arial" panose="020B0604020202020204" pitchFamily="34" charset="0"/>
              <a:sym typeface="Helvetica Neue"/>
            </a:endParaRPr>
          </a:p>
        </p:txBody>
      </p:sp>
      <p:sp>
        <p:nvSpPr>
          <p:cNvPr id="3" name="TextBox 2">
            <a:extLst>
              <a:ext uri="{FF2B5EF4-FFF2-40B4-BE49-F238E27FC236}">
                <a16:creationId xmlns:a16="http://schemas.microsoft.com/office/drawing/2014/main" id="{D7099DB0-112D-B107-8BA2-668A416F77CF}"/>
              </a:ext>
            </a:extLst>
          </p:cNvPr>
          <p:cNvSpPr txBox="1"/>
          <p:nvPr>
            <p:custDataLst>
              <p:tags r:id="rId6"/>
            </p:custDataLst>
          </p:nvPr>
        </p:nvSpPr>
        <p:spPr>
          <a:xfrm>
            <a:off x="11788346" y="86497"/>
            <a:ext cx="383438" cy="307777"/>
          </a:xfrm>
          <a:prstGeom prst="rect">
            <a:avLst/>
          </a:prstGeom>
          <a:noFill/>
        </p:spPr>
        <p:txBody>
          <a:bodyPr wrap="none" rtlCol="0">
            <a:spAutoFit/>
          </a:bodyPr>
          <a:lstStyle/>
          <a:p>
            <a:r>
              <a:rPr lang="fr-CA" sz="1400" noProof="0" dirty="0"/>
              <a:t>34</a:t>
            </a:r>
          </a:p>
        </p:txBody>
      </p:sp>
    </p:spTree>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4" name="Google Shape;384;p41"/>
          <p:cNvSpPr txBox="1"/>
          <p:nvPr>
            <p:custDataLst>
              <p:tags r:id="rId1"/>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385" name="Google Shape;385;p41"/>
          <p:cNvSpPr txBox="1"/>
          <p:nvPr>
            <p:custDataLst>
              <p:tags r:id="rId2"/>
            </p:custDataLst>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386" name="Google Shape;386;p41"/>
          <p:cNvSpPr txBox="1">
            <a:spLocks noGrp="1"/>
          </p:cNvSpPr>
          <p:nvPr>
            <p:ph type="body" idx="1"/>
            <p:custDataLst>
              <p:tags r:id="rId3"/>
            </p:custDataLst>
          </p:nvPr>
        </p:nvSpPr>
        <p:spPr>
          <a:xfrm>
            <a:off x="1550358" y="1594723"/>
            <a:ext cx="4545642" cy="4525963"/>
          </a:xfrm>
          <a:prstGeom prst="rect">
            <a:avLst/>
          </a:prstGeom>
          <a:noFill/>
          <a:ln>
            <a:noFill/>
          </a:ln>
        </p:spPr>
        <p:txBody>
          <a:bodyPr spcFirstLastPara="1" vert="horz" wrap="square" lIns="91425" tIns="45700" rIns="91425" bIns="45700" rtlCol="0" anchor="t" anchorCtr="0">
            <a:noAutofit/>
          </a:bodyPr>
          <a:lstStyle/>
          <a:p>
            <a:pPr marL="342900" indent="-342900">
              <a:spcBef>
                <a:spcPts val="0"/>
              </a:spcBef>
              <a:buClr>
                <a:schemeClr val="tx1"/>
              </a:buClr>
              <a:buSzPts val="1800"/>
              <a:buFont typeface="Helvetica Neue"/>
              <a:buChar char="•"/>
            </a:pPr>
            <a:r>
              <a:rPr lang="fr-CA" sz="1800" u="sng" noProof="0" dirty="0">
                <a:solidFill>
                  <a:srgbClr val="0070C0"/>
                </a:solidFill>
                <a:latin typeface="Arial" panose="020B0604020202020204" pitchFamily="34" charset="0"/>
                <a:ea typeface="Helvetica Neue"/>
                <a:cs typeface="Arial" panose="020B0604020202020204" pitchFamily="34" charset="0"/>
                <a:sym typeface="Helvetica Neue"/>
                <a:hlinkClick r:id="rId9"/>
              </a:rPr>
              <a:t>Page produit</a:t>
            </a:r>
            <a:endParaRPr lang="fr-CA" sz="1800" u="sng" dirty="0">
              <a:solidFill>
                <a:srgbClr val="0070C0"/>
              </a:solidFill>
              <a:latin typeface="Arial" panose="020B0604020202020204" pitchFamily="34" charset="0"/>
              <a:ea typeface="Helvetica Neue"/>
              <a:cs typeface="Arial" panose="020B0604020202020204" pitchFamily="34" charset="0"/>
              <a:sym typeface="Helvetica Neue"/>
            </a:endParaRPr>
          </a:p>
          <a:p>
            <a:pPr marL="342900" indent="-342900">
              <a:spcBef>
                <a:spcPts val="0"/>
              </a:spcBef>
              <a:buClr>
                <a:schemeClr val="tx1"/>
              </a:buClr>
              <a:buSzPts val="1800"/>
              <a:buFont typeface="Helvetica Neue"/>
              <a:buChar char="•"/>
            </a:pPr>
            <a:r>
              <a:rPr lang="fr-CA" sz="1800" dirty="0"/>
              <a:t>Les modèles 180fx</a:t>
            </a:r>
            <a:r>
              <a:rPr lang="fr-CA" sz="1800" baseline="30000" dirty="0"/>
              <a:t>®</a:t>
            </a:r>
            <a:r>
              <a:rPr lang="fr-CA" sz="1800" dirty="0"/>
              <a:t> représentent un prolongement des produits stratifiés traditionnels de marque Formica</a:t>
            </a:r>
            <a:r>
              <a:rPr lang="fr-CA" sz="1800" baseline="30000" dirty="0"/>
              <a:t>®</a:t>
            </a:r>
            <a:r>
              <a:rPr lang="fr-CA" sz="1800" dirty="0"/>
              <a:t>. Ils sont fabriqués grâce à des technologies d’impression et de numérisation à grande échelle qui produisent des motifs de haute résolution et sans répétition.</a:t>
            </a:r>
            <a:endParaRPr lang="en-US" sz="1800" dirty="0"/>
          </a:p>
          <a:p>
            <a:pPr marL="342900" indent="-342900">
              <a:spcBef>
                <a:spcPts val="0"/>
              </a:spcBef>
              <a:buClr>
                <a:schemeClr val="tx1"/>
              </a:buClr>
              <a:buSzPts val="1800"/>
              <a:buFont typeface="Helvetica Neue"/>
              <a:buChar char="•"/>
            </a:pPr>
            <a:r>
              <a:rPr lang="fr-CA" sz="1800" dirty="0"/>
              <a:t>Ces motifs sont véritablement révolutionnaires, car ils représentent le granite, la pierre et le bois, à l’échelle réelle. L’effet visuel spectaculaire des produits 180fx</a:t>
            </a:r>
            <a:r>
              <a:rPr lang="fr-CA" sz="1800" baseline="30000" dirty="0"/>
              <a:t>®</a:t>
            </a:r>
            <a:r>
              <a:rPr lang="fr-CA" sz="1800" dirty="0"/>
              <a:t> est inégalé comparativement aux autres stratifiés.</a:t>
            </a:r>
            <a:endParaRPr lang="en-US" sz="1800" dirty="0"/>
          </a:p>
          <a:p>
            <a:pPr marL="342900" indent="-342900">
              <a:spcBef>
                <a:spcPts val="0"/>
              </a:spcBef>
              <a:buClr>
                <a:schemeClr val="tx1"/>
              </a:buClr>
              <a:buSzPts val="1800"/>
              <a:buFont typeface="Helvetica Neue"/>
              <a:buChar char="•"/>
            </a:pPr>
            <a:r>
              <a:rPr lang="fr-CA" sz="1800" noProof="0" dirty="0">
                <a:latin typeface="Arial" panose="020B0604020202020204" pitchFamily="34" charset="0"/>
                <a:ea typeface="Helvetica Neue"/>
                <a:cs typeface="Arial" panose="020B0604020202020204" pitchFamily="34" charset="0"/>
                <a:sym typeface="Helvetica Neue"/>
              </a:rPr>
              <a:t>Résistant aux impacts et à l’usure</a:t>
            </a:r>
            <a:endParaRPr lang="fr-CA" noProof="0" dirty="0"/>
          </a:p>
          <a:p>
            <a:pPr marL="342900" indent="-342900">
              <a:spcBef>
                <a:spcPts val="360"/>
              </a:spcBef>
              <a:buClr>
                <a:schemeClr val="tx1"/>
              </a:buClr>
              <a:buSzPts val="1800"/>
              <a:buFont typeface="Helvetica Neue"/>
              <a:buChar char="•"/>
            </a:pPr>
            <a:r>
              <a:rPr lang="fr-CA" sz="1800" noProof="0" dirty="0">
                <a:latin typeface="Arial" panose="020B0604020202020204" pitchFamily="34" charset="0"/>
                <a:ea typeface="Helvetica Neue"/>
                <a:cs typeface="Arial" panose="020B0604020202020204" pitchFamily="34" charset="0"/>
                <a:sym typeface="Helvetica Neue"/>
              </a:rPr>
              <a:t>Applications horizontales et verticales</a:t>
            </a:r>
            <a:endParaRPr lang="fr-CA" noProof="0" dirty="0"/>
          </a:p>
        </p:txBody>
      </p:sp>
      <p:pic>
        <p:nvPicPr>
          <p:cNvPr id="3" name="Picture 2" descr="A sink and mirror in a bathroom&#10;&#10;Description automatically generated">
            <a:extLst>
              <a:ext uri="{FF2B5EF4-FFF2-40B4-BE49-F238E27FC236}">
                <a16:creationId xmlns:a16="http://schemas.microsoft.com/office/drawing/2014/main" id="{F3AF378B-DB74-1AC3-BF19-F9E9DE18C160}"/>
              </a:ext>
            </a:extLst>
          </p:cNvPr>
          <p:cNvPicPr>
            <a:picLocks noChangeAspect="1"/>
          </p:cNvPicPr>
          <p:nvPr>
            <p:custDataLst>
              <p:tags r:id="rId4"/>
            </p:custDataLst>
          </p:nvPr>
        </p:nvPicPr>
        <p:blipFill>
          <a:blip r:embed="rId10" cstate="screen">
            <a:extLst>
              <a:ext uri="{28A0092B-C50C-407E-A947-70E740481C1C}">
                <a14:useLocalDpi xmlns:a14="http://schemas.microsoft.com/office/drawing/2010/main"/>
              </a:ext>
            </a:extLst>
          </a:blip>
          <a:stretch>
            <a:fillRect/>
          </a:stretch>
        </p:blipFill>
        <p:spPr>
          <a:xfrm>
            <a:off x="7670202" y="799571"/>
            <a:ext cx="4287343" cy="5205109"/>
          </a:xfrm>
          <a:prstGeom prst="rect">
            <a:avLst/>
          </a:prstGeom>
        </p:spPr>
      </p:pic>
      <p:sp>
        <p:nvSpPr>
          <p:cNvPr id="4" name="Google Shape;269;p30">
            <a:extLst>
              <a:ext uri="{FF2B5EF4-FFF2-40B4-BE49-F238E27FC236}">
                <a16:creationId xmlns:a16="http://schemas.microsoft.com/office/drawing/2014/main" id="{412CC54A-95F7-0A57-E7A4-CEA2645F36EA}"/>
              </a:ext>
            </a:extLst>
          </p:cNvPr>
          <p:cNvSpPr/>
          <p:nvPr>
            <p:custDataLst>
              <p:tags r:id="rId5"/>
            </p:custDataLst>
          </p:nvPr>
        </p:nvSpPr>
        <p:spPr>
          <a:xfrm>
            <a:off x="322206" y="546729"/>
            <a:ext cx="10284834" cy="746125"/>
          </a:xfrm>
          <a:prstGeom prst="rect">
            <a:avLst/>
          </a:prstGeom>
          <a:noFill/>
          <a:ln>
            <a:noFill/>
          </a:ln>
        </p:spPr>
        <p:txBody>
          <a:bodyPr spcFirstLastPara="1" wrap="square" lIns="91425" tIns="45700" rIns="91425" bIns="45700" anchor="t" anchorCtr="0">
            <a:noAutofit/>
          </a:bodyPr>
          <a:lstStyle/>
          <a:p>
            <a:r>
              <a:rPr lang="fr-CA" sz="3200" noProof="0" dirty="0">
                <a:latin typeface="Arial" panose="020B0604020202020204" pitchFamily="34" charset="0"/>
                <a:ea typeface="Helvetica Neue"/>
                <a:cs typeface="Arial" panose="020B0604020202020204" pitchFamily="34" charset="0"/>
                <a:sym typeface="Helvetica Neue"/>
              </a:rPr>
              <a:t>180fx</a:t>
            </a:r>
            <a:r>
              <a:rPr lang="fr-CA" sz="3200" baseline="30000" noProof="0" dirty="0">
                <a:latin typeface="Arial" panose="020B0604020202020204" pitchFamily="34" charset="0"/>
                <a:ea typeface="Helvetica Neue"/>
                <a:cs typeface="Arial" panose="020B0604020202020204" pitchFamily="34" charset="0"/>
                <a:sym typeface="Helvetica Neue"/>
              </a:rPr>
              <a:t>®</a:t>
            </a:r>
            <a:endParaRPr lang="fr-CA" sz="2000" baseline="30000" noProof="0" dirty="0">
              <a:latin typeface="Arial" panose="020B0604020202020204" pitchFamily="34" charset="0"/>
              <a:ea typeface="Helvetica Neue"/>
              <a:cs typeface="Arial" panose="020B0604020202020204" pitchFamily="34" charset="0"/>
              <a:sym typeface="Helvetica Neue"/>
            </a:endParaRPr>
          </a:p>
          <a:p>
            <a:endParaRPr lang="fr-CA" sz="2000" noProof="0" dirty="0">
              <a:latin typeface="Arial" panose="020B0604020202020204" pitchFamily="34" charset="0"/>
              <a:ea typeface="Helvetica Neue"/>
              <a:cs typeface="Arial" panose="020B0604020202020204" pitchFamily="34" charset="0"/>
              <a:sym typeface="Helvetica Neue"/>
            </a:endParaRPr>
          </a:p>
        </p:txBody>
      </p:sp>
      <p:sp>
        <p:nvSpPr>
          <p:cNvPr id="2" name="TextBox 1">
            <a:extLst>
              <a:ext uri="{FF2B5EF4-FFF2-40B4-BE49-F238E27FC236}">
                <a16:creationId xmlns:a16="http://schemas.microsoft.com/office/drawing/2014/main" id="{F612AE38-21E1-E11C-6D01-B9D5506F6DFD}"/>
              </a:ext>
            </a:extLst>
          </p:cNvPr>
          <p:cNvSpPr txBox="1"/>
          <p:nvPr>
            <p:custDataLst>
              <p:tags r:id="rId6"/>
            </p:custDataLst>
          </p:nvPr>
        </p:nvSpPr>
        <p:spPr>
          <a:xfrm>
            <a:off x="11788346" y="86497"/>
            <a:ext cx="383438" cy="307777"/>
          </a:xfrm>
          <a:prstGeom prst="rect">
            <a:avLst/>
          </a:prstGeom>
          <a:noFill/>
        </p:spPr>
        <p:txBody>
          <a:bodyPr wrap="none" rtlCol="0">
            <a:spAutoFit/>
          </a:bodyPr>
          <a:lstStyle/>
          <a:p>
            <a:r>
              <a:rPr lang="fr-CA" sz="1400" noProof="0" dirty="0"/>
              <a:t>35</a:t>
            </a:r>
          </a:p>
        </p:txBody>
      </p:sp>
    </p:spTree>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4" name="Google Shape;394;p42"/>
          <p:cNvSpPr txBox="1"/>
          <p:nvPr>
            <p:custDataLst>
              <p:tags r:id="rId1"/>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395" name="Google Shape;395;p42"/>
          <p:cNvSpPr txBox="1"/>
          <p:nvPr>
            <p:custDataLst>
              <p:tags r:id="rId2"/>
            </p:custDataLst>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396" name="Google Shape;396;p42"/>
          <p:cNvSpPr txBox="1">
            <a:spLocks noGrp="1"/>
          </p:cNvSpPr>
          <p:nvPr>
            <p:ph type="body" idx="1"/>
            <p:custDataLst>
              <p:tags r:id="rId3"/>
            </p:custDataLst>
          </p:nvPr>
        </p:nvSpPr>
        <p:spPr>
          <a:xfrm>
            <a:off x="1426023" y="2155266"/>
            <a:ext cx="4038600" cy="3401100"/>
          </a:xfrm>
          <a:prstGeom prst="rect">
            <a:avLst/>
          </a:prstGeom>
          <a:noFill/>
          <a:ln>
            <a:noFill/>
          </a:ln>
        </p:spPr>
        <p:txBody>
          <a:bodyPr spcFirstLastPara="1" vert="horz" wrap="square" lIns="91425" tIns="45700" rIns="91425" bIns="45700" rtlCol="0" anchor="t" anchorCtr="0">
            <a:noAutofit/>
          </a:bodyPr>
          <a:lstStyle/>
          <a:p>
            <a:pPr marL="342900" indent="-342900">
              <a:spcBef>
                <a:spcPts val="0"/>
              </a:spcBef>
              <a:buClr>
                <a:schemeClr val="tx1"/>
              </a:buClr>
              <a:buSzPts val="1800"/>
              <a:buFont typeface="Helvetica Neue"/>
              <a:buChar char="•"/>
            </a:pPr>
            <a:r>
              <a:rPr lang="fr-CA" sz="1800" u="sng" noProof="0" dirty="0">
                <a:solidFill>
                  <a:srgbClr val="00B0F0"/>
                </a:solidFill>
                <a:latin typeface="Arial" panose="020B0604020202020204" pitchFamily="34" charset="0"/>
                <a:ea typeface="Helvetica Neue"/>
                <a:cs typeface="Arial" panose="020B0604020202020204" pitchFamily="34" charset="0"/>
                <a:sym typeface="Helvetica Neue"/>
                <a:hlinkClick r:id="rId9"/>
              </a:rPr>
              <a:t>Page produit</a:t>
            </a:r>
            <a:endParaRPr lang="fr-CA" sz="1800" noProof="0" dirty="0">
              <a:solidFill>
                <a:srgbClr val="00B0F0"/>
              </a:solidFill>
              <a:latin typeface="Arial" panose="020B0604020202020204" pitchFamily="34" charset="0"/>
              <a:ea typeface="Helvetica Neue"/>
              <a:cs typeface="Arial" panose="020B0604020202020204" pitchFamily="34" charset="0"/>
              <a:sym typeface="Helvetica Neue"/>
            </a:endParaRPr>
          </a:p>
          <a:p>
            <a:pPr marL="342900" indent="-342900">
              <a:spcBef>
                <a:spcPts val="0"/>
              </a:spcBef>
              <a:buClr>
                <a:schemeClr val="tx1"/>
              </a:buClr>
              <a:buSzPts val="1800"/>
              <a:buFont typeface="Helvetica Neue"/>
              <a:buChar char="•"/>
            </a:pPr>
            <a:r>
              <a:rPr lang="fr-CA" sz="1800" dirty="0"/>
              <a:t>Des surfaces effaçables à sec qui se nettoient facilement sont idéales pour les maisons, les bureaux et les établissements scolaires.</a:t>
            </a:r>
          </a:p>
          <a:p>
            <a:pPr marL="342900" indent="-342900">
              <a:spcBef>
                <a:spcPts val="0"/>
              </a:spcBef>
              <a:buClr>
                <a:schemeClr val="tx1"/>
              </a:buClr>
              <a:buSzPts val="1800"/>
              <a:buFont typeface="Helvetica Neue"/>
              <a:buChar char="•"/>
            </a:pPr>
            <a:r>
              <a:rPr lang="fr-CA" sz="1800" noProof="0" dirty="0">
                <a:latin typeface="Arial" panose="020B0604020202020204" pitchFamily="34" charset="0"/>
                <a:ea typeface="Helvetica Neue"/>
                <a:cs typeface="Arial" panose="020B0604020202020204" pitchFamily="34" charset="0"/>
                <a:sym typeface="Helvetica Neue"/>
              </a:rPr>
              <a:t>D</a:t>
            </a:r>
            <a:r>
              <a:rPr lang="fr-CA" sz="1800" dirty="0" err="1"/>
              <a:t>urables</a:t>
            </a:r>
            <a:r>
              <a:rPr lang="fr-CA" sz="1800" dirty="0"/>
              <a:t> et faciles à entretenir</a:t>
            </a:r>
          </a:p>
          <a:p>
            <a:pPr marL="342900" indent="-342900">
              <a:spcBef>
                <a:spcPts val="0"/>
              </a:spcBef>
              <a:buClr>
                <a:schemeClr val="tx1"/>
              </a:buClr>
              <a:buSzPts val="1800"/>
              <a:buFont typeface="Helvetica Neue"/>
              <a:buChar char="•"/>
            </a:pPr>
            <a:r>
              <a:rPr lang="fr-CA" sz="1800" noProof="0" dirty="0">
                <a:latin typeface="Arial" panose="020B0604020202020204" pitchFamily="34" charset="0"/>
                <a:ea typeface="Helvetica Neue"/>
                <a:cs typeface="Arial" panose="020B0604020202020204" pitchFamily="34" charset="0"/>
                <a:sym typeface="Helvetica Neue"/>
              </a:rPr>
              <a:t>Lustrées</a:t>
            </a:r>
            <a:endParaRPr lang="fr-CA" noProof="0" dirty="0"/>
          </a:p>
          <a:p>
            <a:pPr marL="342900" indent="-342900">
              <a:spcBef>
                <a:spcPts val="360"/>
              </a:spcBef>
              <a:buClr>
                <a:schemeClr val="tx1"/>
              </a:buClr>
              <a:buSzPts val="1800"/>
              <a:buFont typeface="Helvetica Neue"/>
              <a:buChar char="•"/>
            </a:pPr>
            <a:r>
              <a:rPr lang="fr-CA" sz="1800" noProof="0" dirty="0">
                <a:latin typeface="Arial" panose="020B0604020202020204" pitchFamily="34" charset="0"/>
                <a:ea typeface="Helvetica Neue"/>
                <a:cs typeface="Arial" panose="020B0604020202020204" pitchFamily="34" charset="0"/>
                <a:sym typeface="Helvetica Neue"/>
              </a:rPr>
              <a:t>Non magnétiques</a:t>
            </a:r>
            <a:endParaRPr lang="fr-CA" noProof="0" dirty="0"/>
          </a:p>
          <a:p>
            <a:pPr marL="342900" indent="-342900">
              <a:spcBef>
                <a:spcPts val="360"/>
              </a:spcBef>
              <a:buClr>
                <a:schemeClr val="tx1"/>
              </a:buClr>
              <a:buSzPts val="1800"/>
              <a:buFont typeface="Helvetica Neue"/>
              <a:buChar char="•"/>
            </a:pPr>
            <a:r>
              <a:rPr lang="fr-CA" sz="1800" noProof="0" dirty="0">
                <a:latin typeface="Arial" panose="020B0604020202020204" pitchFamily="34" charset="0"/>
                <a:ea typeface="Helvetica Neue"/>
                <a:cs typeface="Arial" panose="020B0604020202020204" pitchFamily="34" charset="0"/>
                <a:sym typeface="Helvetica Neue"/>
              </a:rPr>
              <a:t>Résistantes aux taches</a:t>
            </a:r>
            <a:endParaRPr lang="fr-CA" noProof="0" dirty="0"/>
          </a:p>
          <a:p>
            <a:pPr marL="342900" indent="-342900">
              <a:spcBef>
                <a:spcPts val="360"/>
              </a:spcBef>
              <a:buClr>
                <a:schemeClr val="tx1"/>
              </a:buClr>
              <a:buSzPts val="1800"/>
              <a:buFont typeface="Helvetica Neue"/>
              <a:buChar char="•"/>
            </a:pPr>
            <a:r>
              <a:rPr lang="fr-CA" sz="1800" noProof="0" dirty="0">
                <a:latin typeface="Arial" panose="020B0604020202020204" pitchFamily="34" charset="0"/>
                <a:ea typeface="Helvetica Neue"/>
                <a:cs typeface="Arial" panose="020B0604020202020204" pitchFamily="34" charset="0"/>
                <a:sym typeface="Helvetica Neue"/>
              </a:rPr>
              <a:t>Applications horizontales et verticales</a:t>
            </a:r>
            <a:endParaRPr lang="fr-CA" noProof="0" dirty="0"/>
          </a:p>
        </p:txBody>
      </p:sp>
      <p:pic>
        <p:nvPicPr>
          <p:cNvPr id="3" name="Picture 2" descr="A kitchen counter with a bowl of green apples and coffee maker&#10;&#10;Description automatically generated">
            <a:extLst>
              <a:ext uri="{FF2B5EF4-FFF2-40B4-BE49-F238E27FC236}">
                <a16:creationId xmlns:a16="http://schemas.microsoft.com/office/drawing/2014/main" id="{A6A3C720-ECA7-B3B5-740E-5A4610E91DCF}"/>
              </a:ext>
            </a:extLst>
          </p:cNvPr>
          <p:cNvPicPr>
            <a:picLocks noChangeAspect="1"/>
          </p:cNvPicPr>
          <p:nvPr>
            <p:custDataLst>
              <p:tags r:id="rId4"/>
            </p:custDataLst>
          </p:nvPr>
        </p:nvPicPr>
        <p:blipFill>
          <a:blip r:embed="rId10" cstate="screen">
            <a:extLst>
              <a:ext uri="{28A0092B-C50C-407E-A947-70E740481C1C}">
                <a14:useLocalDpi xmlns:a14="http://schemas.microsoft.com/office/drawing/2010/main"/>
              </a:ext>
            </a:extLst>
          </a:blip>
          <a:srcRect/>
          <a:stretch/>
        </p:blipFill>
        <p:spPr>
          <a:xfrm>
            <a:off x="7035502" y="785351"/>
            <a:ext cx="4861876" cy="5243504"/>
          </a:xfrm>
          <a:prstGeom prst="rect">
            <a:avLst/>
          </a:prstGeom>
        </p:spPr>
      </p:pic>
      <p:sp>
        <p:nvSpPr>
          <p:cNvPr id="4" name="Google Shape;269;p30">
            <a:extLst>
              <a:ext uri="{FF2B5EF4-FFF2-40B4-BE49-F238E27FC236}">
                <a16:creationId xmlns:a16="http://schemas.microsoft.com/office/drawing/2014/main" id="{033D775A-AF76-0762-C4EA-3F1CFC5D5BB0}"/>
              </a:ext>
            </a:extLst>
          </p:cNvPr>
          <p:cNvSpPr/>
          <p:nvPr>
            <p:custDataLst>
              <p:tags r:id="rId5"/>
            </p:custDataLst>
          </p:nvPr>
        </p:nvSpPr>
        <p:spPr>
          <a:xfrm>
            <a:off x="322206" y="546729"/>
            <a:ext cx="6052957" cy="746125"/>
          </a:xfrm>
          <a:prstGeom prst="rect">
            <a:avLst/>
          </a:prstGeom>
          <a:noFill/>
          <a:ln>
            <a:noFill/>
          </a:ln>
        </p:spPr>
        <p:txBody>
          <a:bodyPr spcFirstLastPara="1" wrap="square" lIns="91425" tIns="45700" rIns="91425" bIns="45700" anchor="t" anchorCtr="0">
            <a:noAutofit/>
          </a:bodyPr>
          <a:lstStyle/>
          <a:p>
            <a:r>
              <a:rPr lang="fr-CA" sz="3200" dirty="0"/>
              <a:t>Surfaces Inscriptibles de marque Formica</a:t>
            </a:r>
            <a:r>
              <a:rPr lang="fr-CA" sz="3200" baseline="30000" dirty="0"/>
              <a:t>®</a:t>
            </a:r>
            <a:r>
              <a:rPr lang="fr-CA" sz="3200" dirty="0"/>
              <a:t> </a:t>
            </a:r>
            <a:endParaRPr lang="fr-CA" sz="2000" noProof="0" dirty="0">
              <a:latin typeface="Arial" panose="020B0604020202020204" pitchFamily="34" charset="0"/>
              <a:ea typeface="Helvetica Neue"/>
              <a:cs typeface="Arial" panose="020B0604020202020204" pitchFamily="34" charset="0"/>
              <a:sym typeface="Helvetica Neue"/>
            </a:endParaRPr>
          </a:p>
        </p:txBody>
      </p:sp>
      <p:sp>
        <p:nvSpPr>
          <p:cNvPr id="2" name="TextBox 1">
            <a:extLst>
              <a:ext uri="{FF2B5EF4-FFF2-40B4-BE49-F238E27FC236}">
                <a16:creationId xmlns:a16="http://schemas.microsoft.com/office/drawing/2014/main" id="{A1B26B24-6568-B791-4B56-6504B4CEB570}"/>
              </a:ext>
            </a:extLst>
          </p:cNvPr>
          <p:cNvSpPr txBox="1"/>
          <p:nvPr>
            <p:custDataLst>
              <p:tags r:id="rId6"/>
            </p:custDataLst>
          </p:nvPr>
        </p:nvSpPr>
        <p:spPr>
          <a:xfrm>
            <a:off x="11788346" y="86497"/>
            <a:ext cx="383438" cy="307777"/>
          </a:xfrm>
          <a:prstGeom prst="rect">
            <a:avLst/>
          </a:prstGeom>
          <a:noFill/>
        </p:spPr>
        <p:txBody>
          <a:bodyPr wrap="none" rtlCol="0">
            <a:spAutoFit/>
          </a:bodyPr>
          <a:lstStyle/>
          <a:p>
            <a:r>
              <a:rPr lang="fr-CA" sz="1400" noProof="0" dirty="0"/>
              <a:t>36</a:t>
            </a:r>
          </a:p>
        </p:txBody>
      </p:sp>
    </p:spTree>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43"/>
          <p:cNvSpPr/>
          <p:nvPr>
            <p:custDataLst>
              <p:tags r:id="rId1"/>
            </p:custDataLst>
          </p:nvPr>
        </p:nvSpPr>
        <p:spPr>
          <a:xfrm>
            <a:off x="516367" y="697738"/>
            <a:ext cx="10972800" cy="5294271"/>
          </a:xfrm>
          <a:prstGeom prst="rect">
            <a:avLst/>
          </a:prstGeom>
          <a:noFill/>
          <a:ln>
            <a:noFill/>
          </a:ln>
        </p:spPr>
        <p:txBody>
          <a:bodyPr spcFirstLastPara="1" wrap="square" lIns="91425" tIns="45700" rIns="91425" bIns="45700" anchor="t" anchorCtr="0">
            <a:noAutofit/>
          </a:bodyPr>
          <a:lstStyle/>
          <a:p>
            <a:r>
              <a:rPr lang="fr-CA" sz="4000" noProof="0" dirty="0">
                <a:latin typeface="Arial" panose="020B0604020202020204" pitchFamily="34" charset="0"/>
                <a:ea typeface="Helvetica Neue"/>
                <a:cs typeface="Arial" panose="020B0604020202020204" pitchFamily="34" charset="0"/>
                <a:sym typeface="Helvetica Neue"/>
              </a:rPr>
              <a:t>Notre engagement envers le développement durable</a:t>
            </a:r>
            <a:endParaRPr lang="fr-CA" noProof="0" dirty="0"/>
          </a:p>
          <a:p>
            <a:endParaRPr lang="fr-CA" sz="2000" noProof="0" dirty="0">
              <a:latin typeface="Arial" panose="020B0604020202020204" pitchFamily="34" charset="0"/>
              <a:ea typeface="Helvetica Neue"/>
              <a:cs typeface="Arial" panose="020B0604020202020204" pitchFamily="34" charset="0"/>
              <a:sym typeface="Helvetica Neue"/>
            </a:endParaRPr>
          </a:p>
          <a:p>
            <a:pPr>
              <a:buClr>
                <a:schemeClr val="tx1"/>
              </a:buClr>
            </a:pPr>
            <a:endParaRPr lang="fr-CA" noProof="0" dirty="0">
              <a:latin typeface="Arial" panose="020B0604020202020204" pitchFamily="34" charset="0"/>
              <a:ea typeface="Helvetica Neue"/>
              <a:cs typeface="Arial" panose="020B0604020202020204" pitchFamily="34" charset="0"/>
              <a:sym typeface="Helvetica Neue"/>
            </a:endParaRPr>
          </a:p>
          <a:p>
            <a:pPr marL="342900" indent="-342900">
              <a:buClr>
                <a:schemeClr val="tx1"/>
              </a:buClr>
              <a:buSzPts val="1800"/>
              <a:buFont typeface="Arial"/>
              <a:buChar char="•"/>
            </a:pPr>
            <a:r>
              <a:rPr lang="fr-CA" dirty="0"/>
              <a:t>Chez Formica Corporation, nous déployons tous les efforts pour créer des produits innovants qui favorisent un design durable et qui contribuent à un environnement plus sain.</a:t>
            </a:r>
          </a:p>
          <a:p>
            <a:pPr marL="342900" indent="-342900">
              <a:buClr>
                <a:schemeClr val="tx1"/>
              </a:buClr>
              <a:buSzPts val="1800"/>
              <a:buFont typeface="Arial"/>
              <a:buChar char="•"/>
            </a:pPr>
            <a:r>
              <a:rPr lang="fr-CA" dirty="0"/>
              <a:t>Formica Corporation réduira son empreinte sur l’eau de 5 % dans les cinq prochaines années.</a:t>
            </a:r>
          </a:p>
          <a:p>
            <a:pPr marL="342900" indent="-342900">
              <a:buClr>
                <a:schemeClr val="tx1"/>
              </a:buClr>
              <a:buSzPts val="1800"/>
              <a:buFont typeface="Arial"/>
              <a:buChar char="•"/>
            </a:pPr>
            <a:r>
              <a:rPr lang="fr-CA" dirty="0"/>
              <a:t>Formica Corporation s’engage à publier ses données environnementales chaque année, en plus de ses buts et initiatives pour l’année en cours.</a:t>
            </a:r>
          </a:p>
          <a:p>
            <a:pPr marL="342900" indent="-342900">
              <a:buClr>
                <a:schemeClr val="tx1"/>
              </a:buClr>
              <a:buSzPts val="1800"/>
              <a:buFont typeface="Arial"/>
              <a:buChar char="•"/>
            </a:pPr>
            <a:r>
              <a:rPr lang="fr-CA" dirty="0"/>
              <a:t>Les produits de marque Formica</a:t>
            </a:r>
            <a:r>
              <a:rPr lang="fr-CA" baseline="30000" dirty="0"/>
              <a:t>®</a:t>
            </a:r>
            <a:r>
              <a:rPr lang="fr-CA" dirty="0"/>
              <a:t> sont certifiés LEED</a:t>
            </a:r>
            <a:r>
              <a:rPr lang="fr-CA" baseline="30000" dirty="0"/>
              <a:t>®</a:t>
            </a:r>
            <a:r>
              <a:rPr lang="fr-CA" dirty="0"/>
              <a:t>, FSC</a:t>
            </a:r>
            <a:r>
              <a:rPr lang="fr-CA" baseline="30000" dirty="0"/>
              <a:t>®</a:t>
            </a:r>
            <a:r>
              <a:rPr lang="fr-CA" dirty="0"/>
              <a:t> </a:t>
            </a:r>
            <a:r>
              <a:rPr lang="fr-CA" dirty="0" err="1"/>
              <a:t>Certified</a:t>
            </a:r>
            <a:r>
              <a:rPr lang="fr-CA" dirty="0"/>
              <a:t> Wood, et GREENGUARD.</a:t>
            </a:r>
          </a:p>
          <a:p>
            <a:pPr marL="342900" indent="-342900">
              <a:buClr>
                <a:schemeClr val="tx1"/>
              </a:buClr>
              <a:buSzPts val="1800"/>
              <a:buFont typeface="Arial"/>
              <a:buChar char="•"/>
            </a:pPr>
            <a:r>
              <a:rPr lang="fr-CA" noProof="0" dirty="0">
                <a:latin typeface="Arial" panose="020B0604020202020204" pitchFamily="34" charset="0"/>
                <a:ea typeface="Helvetica Neue"/>
                <a:cs typeface="Arial" panose="020B0604020202020204" pitchFamily="34" charset="0"/>
                <a:sym typeface="Helvetica Neue"/>
              </a:rPr>
              <a:t>Formica Corporation a obtenu</a:t>
            </a:r>
            <a:r>
              <a:rPr lang="fr-CA" dirty="0">
                <a:latin typeface="Arial" panose="020B0604020202020204" pitchFamily="34" charset="0"/>
                <a:ea typeface="Helvetica Neue"/>
                <a:cs typeface="Arial" panose="020B0604020202020204" pitchFamily="34" charset="0"/>
                <a:sym typeface="Helvetica Neue"/>
              </a:rPr>
              <a:t> l’étiquette de produit biosourcé certifié par le Département de l’Agriculture des États-Unis (connu sur l’acronyme USDA) pour ses stratifiés de marque Formica</a:t>
            </a:r>
            <a:r>
              <a:rPr lang="fr-CA" baseline="30000" dirty="0">
                <a:latin typeface="Arial" panose="020B0604020202020204" pitchFamily="34" charset="0"/>
                <a:ea typeface="Helvetica Neue"/>
                <a:cs typeface="Arial" panose="020B0604020202020204" pitchFamily="34" charset="0"/>
                <a:sym typeface="Helvetica Neue"/>
              </a:rPr>
              <a:t>®</a:t>
            </a:r>
            <a:r>
              <a:rPr lang="fr-CA" noProof="0" dirty="0">
                <a:latin typeface="Arial" panose="020B0604020202020204" pitchFamily="34" charset="0"/>
                <a:ea typeface="Helvetica Neue"/>
                <a:cs typeface="Arial" panose="020B0604020202020204" pitchFamily="34" charset="0"/>
                <a:sym typeface="Helvetica Neue"/>
              </a:rPr>
              <a:t>, certifiant qu’ils sont composés à 72 % de contenu biosourcé. Cela souligne l’engagement continu </a:t>
            </a:r>
            <a:r>
              <a:rPr lang="fr-CA" dirty="0">
                <a:latin typeface="Arial" panose="020B0604020202020204" pitchFamily="34" charset="0"/>
                <a:ea typeface="Helvetica Neue"/>
                <a:cs typeface="Arial" panose="020B0604020202020204" pitchFamily="34" charset="0"/>
                <a:sym typeface="Helvetica Neue"/>
              </a:rPr>
              <a:t>de Formica Corporation en faveur des matériaux durables dans les revêtements de surfaces modernes </a:t>
            </a:r>
            <a:r>
              <a:rPr lang="fr-CA" noProof="0" dirty="0">
                <a:latin typeface="Arial" panose="020B0604020202020204" pitchFamily="34" charset="0"/>
                <a:ea typeface="Helvetica Neue"/>
                <a:cs typeface="Arial" panose="020B0604020202020204" pitchFamily="34" charset="0"/>
                <a:sym typeface="Helvetica Neue"/>
              </a:rPr>
              <a:t>(lire la suite </a:t>
            </a:r>
            <a:r>
              <a:rPr lang="fr-CA" dirty="0">
                <a:latin typeface="Arial" panose="020B0604020202020204" pitchFamily="34" charset="0"/>
                <a:ea typeface="Helvetica Neue"/>
                <a:cs typeface="Arial" panose="020B0604020202020204" pitchFamily="34" charset="0"/>
                <a:sym typeface="Helvetica Neue"/>
                <a:hlinkClick r:id="rId7"/>
              </a:rPr>
              <a:t>ici</a:t>
            </a:r>
            <a:r>
              <a:rPr lang="fr-CA" noProof="0" dirty="0">
                <a:latin typeface="Arial" panose="020B0604020202020204" pitchFamily="34" charset="0"/>
                <a:ea typeface="Helvetica Neue"/>
                <a:cs typeface="Arial" panose="020B0604020202020204" pitchFamily="34" charset="0"/>
                <a:sym typeface="Helvetica Neue"/>
              </a:rPr>
              <a:t>). </a:t>
            </a:r>
            <a:endParaRPr lang="fr-CA" noProof="0" dirty="0"/>
          </a:p>
          <a:p>
            <a:pPr marL="342900" indent="-342900">
              <a:buClr>
                <a:schemeClr val="tx1"/>
              </a:buClr>
              <a:buSzPts val="1800"/>
              <a:buFont typeface="Arial"/>
              <a:buChar char="•"/>
            </a:pPr>
            <a:r>
              <a:rPr lang="fr-CA" dirty="0"/>
              <a:t>Vous pouvez trouver plus d’informations sur notre page web </a:t>
            </a:r>
            <a:r>
              <a:rPr lang="fr-CA" u="sng" dirty="0">
                <a:solidFill>
                  <a:srgbClr val="00B0F0"/>
                </a:solidFill>
                <a:latin typeface="Arial" panose="020B0604020202020204" pitchFamily="34" charset="0"/>
                <a:cs typeface="Arial" panose="020B0604020202020204" pitchFamily="34" charset="0"/>
                <a:sym typeface="Helvetica Neue"/>
                <a:hlinkClick r:id="rId8"/>
              </a:rPr>
              <a:t>ici</a:t>
            </a:r>
            <a:r>
              <a:rPr lang="fr-CA" u="sng" noProof="0" dirty="0">
                <a:solidFill>
                  <a:srgbClr val="00B0F0"/>
                </a:solidFill>
                <a:latin typeface="Arial" panose="020B0604020202020204" pitchFamily="34" charset="0"/>
                <a:ea typeface="Helvetica Neue"/>
                <a:cs typeface="Arial" panose="020B0604020202020204" pitchFamily="34" charset="0"/>
                <a:sym typeface="Helvetica Neue"/>
                <a:hlinkClick r:id="rId8"/>
              </a:rPr>
              <a:t>.</a:t>
            </a:r>
            <a:endParaRPr lang="fr-CA" noProof="0" dirty="0">
              <a:solidFill>
                <a:srgbClr val="00B0F0"/>
              </a:solidFill>
              <a:latin typeface="Arial" panose="020B0604020202020204" pitchFamily="34" charset="0"/>
              <a:ea typeface="Helvetica Neue"/>
              <a:cs typeface="Arial" panose="020B0604020202020204" pitchFamily="34" charset="0"/>
              <a:sym typeface="Helvetica Neue"/>
            </a:endParaRPr>
          </a:p>
          <a:p>
            <a:endParaRPr lang="fr-CA" sz="2000" noProof="0" dirty="0">
              <a:latin typeface="Arial" panose="020B0604020202020204" pitchFamily="34" charset="0"/>
              <a:ea typeface="Helvetica Neue"/>
              <a:cs typeface="Arial" panose="020B0604020202020204" pitchFamily="34" charset="0"/>
              <a:sym typeface="Helvetica Neue"/>
            </a:endParaRPr>
          </a:p>
        </p:txBody>
      </p:sp>
      <p:sp>
        <p:nvSpPr>
          <p:cNvPr id="404" name="Google Shape;404;p43"/>
          <p:cNvSpPr txBox="1"/>
          <p:nvPr>
            <p:custDataLst>
              <p:tags r:id="rId2"/>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405" name="Google Shape;405;p43"/>
          <p:cNvSpPr txBox="1"/>
          <p:nvPr>
            <p:custDataLst>
              <p:tags r:id="rId3"/>
            </p:custDataLst>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2" name="TextBox 1">
            <a:extLst>
              <a:ext uri="{FF2B5EF4-FFF2-40B4-BE49-F238E27FC236}">
                <a16:creationId xmlns:a16="http://schemas.microsoft.com/office/drawing/2014/main" id="{B5D9A892-01CF-A719-0AEF-0C58C195E20A}"/>
              </a:ext>
            </a:extLst>
          </p:cNvPr>
          <p:cNvSpPr txBox="1"/>
          <p:nvPr>
            <p:custDataLst>
              <p:tags r:id="rId4"/>
            </p:custDataLst>
          </p:nvPr>
        </p:nvSpPr>
        <p:spPr>
          <a:xfrm>
            <a:off x="11788346" y="86497"/>
            <a:ext cx="383438" cy="307777"/>
          </a:xfrm>
          <a:prstGeom prst="rect">
            <a:avLst/>
          </a:prstGeom>
          <a:noFill/>
        </p:spPr>
        <p:txBody>
          <a:bodyPr wrap="none" rtlCol="0">
            <a:spAutoFit/>
          </a:bodyPr>
          <a:lstStyle/>
          <a:p>
            <a:r>
              <a:rPr lang="fr-CA" sz="1400" noProof="0" dirty="0"/>
              <a:t>37</a:t>
            </a:r>
          </a:p>
        </p:txBody>
      </p:sp>
    </p:spTree>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41F74-2101-CD75-3888-7E232C98D00D}"/>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562032DB-D6CB-ADF2-B446-A7D886CB0CD6}"/>
              </a:ext>
            </a:extLst>
          </p:cNvPr>
          <p:cNvSpPr txBox="1"/>
          <p:nvPr>
            <p:custDataLst>
              <p:tags r:id="rId1"/>
            </p:custDataLst>
          </p:nvPr>
        </p:nvSpPr>
        <p:spPr>
          <a:xfrm>
            <a:off x="5978658" y="2732253"/>
            <a:ext cx="6001407" cy="1077218"/>
          </a:xfrm>
          <a:prstGeom prst="rect">
            <a:avLst/>
          </a:prstGeom>
          <a:noFill/>
        </p:spPr>
        <p:txBody>
          <a:bodyPr wrap="square" rtlCol="0">
            <a:spAutoFit/>
          </a:bodyPr>
          <a:lstStyle/>
          <a:p>
            <a:r>
              <a:rPr lang="fr-CA" sz="3200" noProof="0" dirty="0"/>
              <a:t>Designs gagnants des concours FORM précédents</a:t>
            </a:r>
          </a:p>
        </p:txBody>
      </p:sp>
      <p:pic>
        <p:nvPicPr>
          <p:cNvPr id="10" name="Picture 9">
            <a:extLst>
              <a:ext uri="{FF2B5EF4-FFF2-40B4-BE49-F238E27FC236}">
                <a16:creationId xmlns:a16="http://schemas.microsoft.com/office/drawing/2014/main" id="{078DBC59-98FA-87A0-EE50-593330DCFFEF}"/>
              </a:ext>
            </a:extLst>
          </p:cNvPr>
          <p:cNvPicPr>
            <a:picLocks noChangeAspect="1"/>
          </p:cNvPicPr>
          <p:nvPr>
            <p:custDataLst>
              <p:tags r:id="rId2"/>
            </p:custDataLst>
          </p:nvPr>
        </p:nvPicPr>
        <p:blipFill>
          <a:blip r:embed="rId6" cstate="screen">
            <a:extLst>
              <a:ext uri="{28A0092B-C50C-407E-A947-70E740481C1C}">
                <a14:useLocalDpi xmlns:a14="http://schemas.microsoft.com/office/drawing/2010/main"/>
              </a:ext>
            </a:extLst>
          </a:blip>
          <a:srcRect/>
          <a:stretch/>
        </p:blipFill>
        <p:spPr>
          <a:xfrm>
            <a:off x="7282503" y="6019801"/>
            <a:ext cx="4671765" cy="722438"/>
          </a:xfrm>
          <a:prstGeom prst="rect">
            <a:avLst/>
          </a:prstGeom>
        </p:spPr>
      </p:pic>
      <p:pic>
        <p:nvPicPr>
          <p:cNvPr id="3" name="Google Shape;151;p18">
            <a:extLst>
              <a:ext uri="{FF2B5EF4-FFF2-40B4-BE49-F238E27FC236}">
                <a16:creationId xmlns:a16="http://schemas.microsoft.com/office/drawing/2014/main" id="{EB4F80EB-799C-0D98-E239-D84EBE7E8ECA}"/>
              </a:ext>
            </a:extLst>
          </p:cNvPr>
          <p:cNvPicPr preferRelativeResize="0"/>
          <p:nvPr>
            <p:custDataLst>
              <p:tags r:id="rId3"/>
            </p:custDataLst>
          </p:nvPr>
        </p:nvPicPr>
        <p:blipFill>
          <a:blip r:embed="rId7" cstate="screen">
            <a:extLst>
              <a:ext uri="{28A0092B-C50C-407E-A947-70E740481C1C}">
                <a14:useLocalDpi xmlns:a14="http://schemas.microsoft.com/office/drawing/2010/main"/>
              </a:ext>
            </a:extLst>
          </a:blip>
          <a:srcRect/>
          <a:stretch/>
        </p:blipFill>
        <p:spPr>
          <a:xfrm>
            <a:off x="-1" y="0"/>
            <a:ext cx="5723517" cy="6858000"/>
          </a:xfrm>
          <a:prstGeom prst="rect">
            <a:avLst/>
          </a:prstGeom>
          <a:noFill/>
          <a:ln>
            <a:noFill/>
          </a:ln>
        </p:spPr>
      </p:pic>
      <p:sp>
        <p:nvSpPr>
          <p:cNvPr id="2" name="TextBox 1">
            <a:extLst>
              <a:ext uri="{FF2B5EF4-FFF2-40B4-BE49-F238E27FC236}">
                <a16:creationId xmlns:a16="http://schemas.microsoft.com/office/drawing/2014/main" id="{26EFD192-4CD6-7EFF-77C2-F60F96ED469E}"/>
              </a:ext>
            </a:extLst>
          </p:cNvPr>
          <p:cNvSpPr txBox="1"/>
          <p:nvPr>
            <p:custDataLst>
              <p:tags r:id="rId4"/>
            </p:custDataLst>
          </p:nvPr>
        </p:nvSpPr>
        <p:spPr>
          <a:xfrm>
            <a:off x="11788346" y="86497"/>
            <a:ext cx="383438" cy="307777"/>
          </a:xfrm>
          <a:prstGeom prst="rect">
            <a:avLst/>
          </a:prstGeom>
          <a:noFill/>
        </p:spPr>
        <p:txBody>
          <a:bodyPr wrap="none" rtlCol="0">
            <a:spAutoFit/>
          </a:bodyPr>
          <a:lstStyle/>
          <a:p>
            <a:r>
              <a:rPr lang="fr-CA" sz="1400" noProof="0" dirty="0"/>
              <a:t>38</a:t>
            </a:r>
          </a:p>
        </p:txBody>
      </p:sp>
    </p:spTree>
    <p:extLst>
      <p:ext uri="{BB962C8B-B14F-4D97-AF65-F5344CB8AC3E}">
        <p14:creationId xmlns:p14="http://schemas.microsoft.com/office/powerpoint/2010/main" val="3437236352"/>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45">
          <a:extLst>
            <a:ext uri="{FF2B5EF4-FFF2-40B4-BE49-F238E27FC236}">
              <a16:creationId xmlns:a16="http://schemas.microsoft.com/office/drawing/2014/main" id="{3907A9D0-D9C9-35C7-4080-3DE8A00D3BD9}"/>
            </a:ext>
          </a:extLst>
        </p:cNvPr>
        <p:cNvGrpSpPr/>
        <p:nvPr/>
      </p:nvGrpSpPr>
      <p:grpSpPr>
        <a:xfrm>
          <a:off x="0" y="0"/>
          <a:ext cx="0" cy="0"/>
          <a:chOff x="0" y="0"/>
          <a:chExt cx="0" cy="0"/>
        </a:xfrm>
      </p:grpSpPr>
      <p:sp>
        <p:nvSpPr>
          <p:cNvPr id="146" name="Google Shape;146;p18">
            <a:extLst>
              <a:ext uri="{FF2B5EF4-FFF2-40B4-BE49-F238E27FC236}">
                <a16:creationId xmlns:a16="http://schemas.microsoft.com/office/drawing/2014/main" id="{C1E8A735-5674-B233-899B-0A6AC7D0C440}"/>
              </a:ext>
            </a:extLst>
          </p:cNvPr>
          <p:cNvSpPr/>
          <p:nvPr>
            <p:custDataLst>
              <p:tags r:id="rId1"/>
            </p:custDataLst>
          </p:nvPr>
        </p:nvSpPr>
        <p:spPr>
          <a:xfrm>
            <a:off x="4731528" y="927913"/>
            <a:ext cx="8578800" cy="746100"/>
          </a:xfrm>
          <a:prstGeom prst="rect">
            <a:avLst/>
          </a:prstGeom>
          <a:noFill/>
          <a:ln>
            <a:noFill/>
          </a:ln>
        </p:spPr>
        <p:txBody>
          <a:bodyPr spcFirstLastPara="1" wrap="square" lIns="91425" tIns="45700" rIns="91425" bIns="45700" anchor="t" anchorCtr="0">
            <a:noAutofit/>
          </a:bodyPr>
          <a:lstStyle/>
          <a:p>
            <a:r>
              <a:rPr lang="en-US" sz="3600" dirty="0">
                <a:latin typeface="Arial" panose="020B0604020202020204" pitchFamily="34" charset="0"/>
                <a:ea typeface="Helvetica Neue"/>
                <a:cs typeface="Arial" panose="020B0604020202020204" pitchFamily="34" charset="0"/>
                <a:sym typeface="Helvetica Neue"/>
              </a:rPr>
              <a:t>Design </a:t>
            </a:r>
            <a:r>
              <a:rPr lang="en-US" sz="3600" dirty="0" err="1">
                <a:latin typeface="Arial" panose="020B0604020202020204" pitchFamily="34" charset="0"/>
                <a:ea typeface="Helvetica Neue"/>
                <a:cs typeface="Arial" panose="020B0604020202020204" pitchFamily="34" charset="0"/>
                <a:sym typeface="Helvetica Neue"/>
              </a:rPr>
              <a:t>gagnant</a:t>
            </a:r>
            <a:r>
              <a:rPr lang="en-US" sz="3600" dirty="0">
                <a:latin typeface="Arial" panose="020B0604020202020204" pitchFamily="34" charset="0"/>
                <a:ea typeface="Helvetica Neue"/>
                <a:cs typeface="Arial" panose="020B0604020202020204" pitchFamily="34" charset="0"/>
                <a:sym typeface="Helvetica Neue"/>
              </a:rPr>
              <a:t> 2026 : VIVO</a:t>
            </a:r>
            <a:endParaRPr sz="36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148" name="Google Shape;148;p18">
            <a:extLst>
              <a:ext uri="{FF2B5EF4-FFF2-40B4-BE49-F238E27FC236}">
                <a16:creationId xmlns:a16="http://schemas.microsoft.com/office/drawing/2014/main" id="{BBEFCEC8-B2BC-498B-68E2-B4E8C7248C0C}"/>
              </a:ext>
            </a:extLst>
          </p:cNvPr>
          <p:cNvSpPr txBox="1"/>
          <p:nvPr>
            <p:custDataLst>
              <p:tags r:id="rId2"/>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149" name="Google Shape;149;p18">
            <a:extLst>
              <a:ext uri="{FF2B5EF4-FFF2-40B4-BE49-F238E27FC236}">
                <a16:creationId xmlns:a16="http://schemas.microsoft.com/office/drawing/2014/main" id="{E316C728-B0E6-8485-B4B2-1457FC5690DC}"/>
              </a:ext>
            </a:extLst>
          </p:cNvPr>
          <p:cNvSpPr txBox="1"/>
          <p:nvPr>
            <p:custDataLst>
              <p:tags r:id="rId3"/>
            </p:custDataLst>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150" name="Google Shape;150;p18">
            <a:extLst>
              <a:ext uri="{FF2B5EF4-FFF2-40B4-BE49-F238E27FC236}">
                <a16:creationId xmlns:a16="http://schemas.microsoft.com/office/drawing/2014/main" id="{FE99E5A8-3071-A6D1-6FCD-C0FC07321822}"/>
              </a:ext>
            </a:extLst>
          </p:cNvPr>
          <p:cNvSpPr txBox="1"/>
          <p:nvPr>
            <p:custDataLst>
              <p:tags r:id="rId4"/>
            </p:custDataLst>
          </p:nvPr>
        </p:nvSpPr>
        <p:spPr>
          <a:xfrm>
            <a:off x="4731529" y="2207652"/>
            <a:ext cx="7243760" cy="1810800"/>
          </a:xfrm>
          <a:prstGeom prst="rect">
            <a:avLst/>
          </a:prstGeom>
          <a:noFill/>
          <a:ln>
            <a:noFill/>
          </a:ln>
        </p:spPr>
        <p:txBody>
          <a:bodyPr spcFirstLastPara="1" wrap="square" lIns="91425" tIns="45700" rIns="91425" bIns="45700" anchor="t" anchorCtr="0">
            <a:noAutofit/>
          </a:bodyPr>
          <a:lstStyle/>
          <a:p>
            <a:pPr fontAlgn="base">
              <a:spcBef>
                <a:spcPct val="20000"/>
              </a:spcBef>
              <a:spcAft>
                <a:spcPct val="0"/>
              </a:spcAft>
              <a:buClr>
                <a:schemeClr val="bg1">
                  <a:lumMod val="50000"/>
                </a:schemeClr>
              </a:buClr>
            </a:pPr>
            <a:r>
              <a:rPr lang="en-US" sz="1600" dirty="0"/>
              <a:t>« VIVO » est un meuble polyvalent </a:t>
            </a:r>
            <a:r>
              <a:rPr lang="en-US" sz="1600" dirty="0" err="1"/>
              <a:t>conçu</a:t>
            </a:r>
            <a:r>
              <a:rPr lang="en-US" sz="1600" dirty="0"/>
              <a:t> </a:t>
            </a:r>
            <a:r>
              <a:rPr lang="en-US" sz="1600" dirty="0" err="1"/>
              <a:t>principalement</a:t>
            </a:r>
            <a:r>
              <a:rPr lang="en-US" sz="1600" dirty="0"/>
              <a:t> pour les enfants, qui </a:t>
            </a:r>
            <a:r>
              <a:rPr lang="en-US" sz="1600" dirty="0" err="1"/>
              <a:t>s'adapte</a:t>
            </a:r>
            <a:r>
              <a:rPr lang="en-US" sz="1600" dirty="0"/>
              <a:t> à </a:t>
            </a:r>
            <a:r>
              <a:rPr lang="en-US" sz="1600" dirty="0" err="1"/>
              <a:t>une</a:t>
            </a:r>
            <a:r>
              <a:rPr lang="en-US" sz="1600" dirty="0"/>
              <a:t> multitude </a:t>
            </a:r>
            <a:r>
              <a:rPr lang="en-US" sz="1600" dirty="0" err="1"/>
              <a:t>d'activités</a:t>
            </a:r>
            <a:r>
              <a:rPr lang="en-US" sz="1600" dirty="0"/>
              <a:t>, </a:t>
            </a:r>
            <a:r>
              <a:rPr lang="en-US" sz="1600" dirty="0" err="1"/>
              <a:t>encourageant</a:t>
            </a:r>
            <a:r>
              <a:rPr lang="en-US" sz="1600" dirty="0"/>
              <a:t> </a:t>
            </a:r>
            <a:r>
              <a:rPr lang="en-US" sz="1600" dirty="0" err="1"/>
              <a:t>ainsi</a:t>
            </a:r>
            <a:r>
              <a:rPr lang="en-US" sz="1600" dirty="0"/>
              <a:t> la </a:t>
            </a:r>
            <a:r>
              <a:rPr lang="en-US" sz="1600" dirty="0" err="1"/>
              <a:t>créativité</a:t>
            </a:r>
            <a:r>
              <a:rPr lang="en-US" sz="1600" dirty="0"/>
              <a:t>, le jeu et </a:t>
            </a:r>
            <a:r>
              <a:rPr lang="en-US" sz="1600" dirty="0" err="1"/>
              <a:t>l'expression</a:t>
            </a:r>
            <a:r>
              <a:rPr lang="en-US" sz="1600" dirty="0"/>
              <a:t> </a:t>
            </a:r>
            <a:r>
              <a:rPr lang="en-US" sz="1600" dirty="0" err="1"/>
              <a:t>personnelle</a:t>
            </a:r>
            <a:r>
              <a:rPr lang="en-US" sz="1600" dirty="0"/>
              <a:t> tout </a:t>
            </a:r>
            <a:r>
              <a:rPr lang="en-US" sz="1600" dirty="0" err="1"/>
              <a:t>en</a:t>
            </a:r>
            <a:r>
              <a:rPr lang="en-US" sz="1600" dirty="0"/>
              <a:t> </a:t>
            </a:r>
            <a:r>
              <a:rPr lang="en-US" sz="1600" dirty="0" err="1"/>
              <a:t>favorisant</a:t>
            </a:r>
            <a:r>
              <a:rPr lang="en-US" sz="1600" dirty="0"/>
              <a:t> </a:t>
            </a:r>
            <a:r>
              <a:rPr lang="en-US" sz="1600" dirty="0" err="1"/>
              <a:t>l'autonomie</a:t>
            </a:r>
            <a:r>
              <a:rPr lang="en-US" sz="1600" dirty="0"/>
              <a:t> et la </a:t>
            </a:r>
            <a:r>
              <a:rPr lang="en-US" sz="1600" dirty="0" err="1"/>
              <a:t>découverte</a:t>
            </a:r>
            <a:r>
              <a:rPr lang="en-US" sz="1600" dirty="0"/>
              <a:t>. </a:t>
            </a:r>
            <a:r>
              <a:rPr lang="en-US" sz="1600" dirty="0" err="1"/>
              <a:t>Pensés</a:t>
            </a:r>
            <a:r>
              <a:rPr lang="en-US" sz="1600" dirty="0"/>
              <a:t> pour </a:t>
            </a:r>
            <a:r>
              <a:rPr lang="en-US" sz="1600" dirty="0" err="1"/>
              <a:t>s'adapter</a:t>
            </a:r>
            <a:r>
              <a:rPr lang="en-US" sz="1600" dirty="0"/>
              <a:t> aux enfants de </a:t>
            </a:r>
            <a:r>
              <a:rPr lang="en-US" sz="1600" dirty="0" err="1"/>
              <a:t>toutes</a:t>
            </a:r>
            <a:r>
              <a:rPr lang="en-US" sz="1600" dirty="0"/>
              <a:t> les grandeurs, </a:t>
            </a:r>
            <a:r>
              <a:rPr lang="en-US" sz="1600" dirty="0" err="1"/>
              <a:t>ses</a:t>
            </a:r>
            <a:r>
              <a:rPr lang="en-US" sz="1600" dirty="0"/>
              <a:t> </a:t>
            </a:r>
            <a:r>
              <a:rPr lang="en-US" sz="1600" dirty="0" err="1"/>
              <a:t>éléments</a:t>
            </a:r>
            <a:r>
              <a:rPr lang="en-US" sz="1600" dirty="0"/>
              <a:t> </a:t>
            </a:r>
            <a:r>
              <a:rPr lang="en-US" sz="1600" dirty="0" err="1"/>
              <a:t>peuvent</a:t>
            </a:r>
            <a:r>
              <a:rPr lang="en-US" sz="1600" dirty="0"/>
              <a:t> </a:t>
            </a:r>
            <a:r>
              <a:rPr lang="en-US" sz="1600" dirty="0" err="1"/>
              <a:t>être</a:t>
            </a:r>
            <a:r>
              <a:rPr lang="en-US" sz="1600" dirty="0"/>
              <a:t> </a:t>
            </a:r>
            <a:r>
              <a:rPr lang="en-US" sz="1600" dirty="0" err="1"/>
              <a:t>agencés</a:t>
            </a:r>
            <a:r>
              <a:rPr lang="en-US" sz="1600" dirty="0"/>
              <a:t> de manière à </a:t>
            </a:r>
            <a:r>
              <a:rPr lang="en-US" sz="1600" dirty="0" err="1"/>
              <a:t>répondre</a:t>
            </a:r>
            <a:r>
              <a:rPr lang="en-US" sz="1600" dirty="0"/>
              <a:t> à </a:t>
            </a:r>
            <a:r>
              <a:rPr lang="en-US" sz="1600" dirty="0" err="1"/>
              <a:t>différents</a:t>
            </a:r>
            <a:r>
              <a:rPr lang="en-US" sz="1600" dirty="0"/>
              <a:t> </a:t>
            </a:r>
            <a:r>
              <a:rPr lang="en-US" sz="1600" dirty="0" err="1"/>
              <a:t>besoins</a:t>
            </a:r>
            <a:r>
              <a:rPr lang="en-US" sz="1600" dirty="0"/>
              <a:t> et à </a:t>
            </a:r>
            <a:r>
              <a:rPr lang="en-US" sz="1600" dirty="0" err="1"/>
              <a:t>offrir</a:t>
            </a:r>
            <a:r>
              <a:rPr lang="en-US" sz="1600" dirty="0"/>
              <a:t> de multiples </a:t>
            </a:r>
            <a:r>
              <a:rPr lang="en-US" sz="1600" dirty="0" err="1"/>
              <a:t>possibilités</a:t>
            </a:r>
            <a:r>
              <a:rPr lang="en-US" sz="1600" dirty="0"/>
              <a:t> </a:t>
            </a:r>
            <a:r>
              <a:rPr lang="en-US" sz="1600" dirty="0" err="1"/>
              <a:t>d'utilisation</a:t>
            </a:r>
            <a:r>
              <a:rPr lang="en-US" sz="1600" dirty="0"/>
              <a:t>. Avec </a:t>
            </a:r>
            <a:r>
              <a:rPr lang="en-US" sz="1600" dirty="0" err="1"/>
              <a:t>ses</a:t>
            </a:r>
            <a:r>
              <a:rPr lang="en-US" sz="1600" dirty="0"/>
              <a:t> </a:t>
            </a:r>
            <a:r>
              <a:rPr lang="en-US" sz="1600" dirty="0" err="1"/>
              <a:t>formes</a:t>
            </a:r>
            <a:r>
              <a:rPr lang="en-US" sz="1600" dirty="0"/>
              <a:t> </a:t>
            </a:r>
            <a:r>
              <a:rPr lang="en-US" sz="1600" dirty="0" err="1"/>
              <a:t>arrondies</a:t>
            </a:r>
            <a:r>
              <a:rPr lang="en-US" sz="1600" dirty="0"/>
              <a:t> et </a:t>
            </a:r>
            <a:r>
              <a:rPr lang="en-US" sz="1600" dirty="0" err="1"/>
              <a:t>sa</a:t>
            </a:r>
            <a:r>
              <a:rPr lang="en-US" sz="1600" dirty="0"/>
              <a:t> palette aux tons bleu et </a:t>
            </a:r>
            <a:r>
              <a:rPr lang="en-US" sz="1600" dirty="0" err="1"/>
              <a:t>blanc</a:t>
            </a:r>
            <a:r>
              <a:rPr lang="en-US" sz="1600" dirty="0"/>
              <a:t> doux, VIVO </a:t>
            </a:r>
            <a:r>
              <a:rPr lang="en-US" sz="1600" dirty="0" err="1"/>
              <a:t>crée</a:t>
            </a:r>
            <a:r>
              <a:rPr lang="en-US" sz="1600" dirty="0"/>
              <a:t> </a:t>
            </a:r>
            <a:r>
              <a:rPr lang="en-US" sz="1600" dirty="0" err="1"/>
              <a:t>une</a:t>
            </a:r>
            <a:r>
              <a:rPr lang="en-US" sz="1600" dirty="0"/>
              <a:t> </a:t>
            </a:r>
            <a:r>
              <a:rPr lang="en-US" sz="1600" dirty="0" err="1"/>
              <a:t>atmosphère</a:t>
            </a:r>
            <a:r>
              <a:rPr lang="en-US" sz="1600" dirty="0"/>
              <a:t> </a:t>
            </a:r>
            <a:r>
              <a:rPr lang="en-US" sz="1600" dirty="0" err="1"/>
              <a:t>apaisante</a:t>
            </a:r>
            <a:r>
              <a:rPr lang="en-US" sz="1600" dirty="0"/>
              <a:t> et </a:t>
            </a:r>
            <a:r>
              <a:rPr lang="en-US" sz="1600" dirty="0" err="1"/>
              <a:t>lumineuse</a:t>
            </a:r>
            <a:r>
              <a:rPr lang="en-US" sz="1600" dirty="0"/>
              <a:t> qui inspire la joie.</a:t>
            </a:r>
            <a:endParaRPr lang="en-US" sz="1400" dirty="0"/>
          </a:p>
        </p:txBody>
      </p:sp>
      <p:sp>
        <p:nvSpPr>
          <p:cNvPr id="2" name="TextBox 1">
            <a:extLst>
              <a:ext uri="{FF2B5EF4-FFF2-40B4-BE49-F238E27FC236}">
                <a16:creationId xmlns:a16="http://schemas.microsoft.com/office/drawing/2014/main" id="{FA7D80A7-4DDA-49A4-1943-594E20EE9897}"/>
              </a:ext>
            </a:extLst>
          </p:cNvPr>
          <p:cNvSpPr txBox="1"/>
          <p:nvPr>
            <p:custDataLst>
              <p:tags r:id="rId5"/>
            </p:custDataLst>
          </p:nvPr>
        </p:nvSpPr>
        <p:spPr>
          <a:xfrm>
            <a:off x="11788346" y="86497"/>
            <a:ext cx="383438" cy="307777"/>
          </a:xfrm>
          <a:prstGeom prst="rect">
            <a:avLst/>
          </a:prstGeom>
          <a:noFill/>
        </p:spPr>
        <p:txBody>
          <a:bodyPr wrap="none" rtlCol="0">
            <a:spAutoFit/>
          </a:bodyPr>
          <a:lstStyle/>
          <a:p>
            <a:r>
              <a:rPr lang="fr-CA" sz="1400" dirty="0"/>
              <a:t>39</a:t>
            </a:r>
            <a:endParaRPr lang="en-US" sz="1400" dirty="0"/>
          </a:p>
        </p:txBody>
      </p:sp>
      <p:pic>
        <p:nvPicPr>
          <p:cNvPr id="4" name="Picture 3">
            <a:extLst>
              <a:ext uri="{FF2B5EF4-FFF2-40B4-BE49-F238E27FC236}">
                <a16:creationId xmlns:a16="http://schemas.microsoft.com/office/drawing/2014/main" id="{C5F8D138-5141-94D3-0E0D-0CE87D38FA78}"/>
              </a:ext>
            </a:extLst>
          </p:cNvPr>
          <p:cNvPicPr>
            <a:picLocks noChangeAspect="1"/>
          </p:cNvPicPr>
          <p:nvPr>
            <p:custDataLst>
              <p:tags r:id="rId6"/>
            </p:custDataLst>
          </p:nvPr>
        </p:nvPicPr>
        <p:blipFill>
          <a:blip r:embed="rId9">
            <a:extLst>
              <a:ext uri="{28A0092B-C50C-407E-A947-70E740481C1C}">
                <a14:useLocalDpi xmlns:a14="http://schemas.microsoft.com/office/drawing/2010/main" val="0"/>
              </a:ext>
            </a:extLst>
          </a:blip>
          <a:srcRect l="5654" t="325" r="22751" b="-325"/>
          <a:stretch>
            <a:fillRect/>
          </a:stretch>
        </p:blipFill>
        <p:spPr>
          <a:xfrm>
            <a:off x="216711" y="1036559"/>
            <a:ext cx="4371279" cy="3434405"/>
          </a:xfrm>
          <a:prstGeom prst="rect">
            <a:avLst/>
          </a:prstGeom>
        </p:spPr>
      </p:pic>
    </p:spTree>
    <p:extLst>
      <p:ext uri="{BB962C8B-B14F-4D97-AF65-F5344CB8AC3E}">
        <p14:creationId xmlns:p14="http://schemas.microsoft.com/office/powerpoint/2010/main" val="2199895573"/>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18"/>
          <p:cNvSpPr/>
          <p:nvPr>
            <p:custDataLst>
              <p:tags r:id="rId1"/>
            </p:custDataLst>
          </p:nvPr>
        </p:nvSpPr>
        <p:spPr>
          <a:xfrm>
            <a:off x="5091308" y="697751"/>
            <a:ext cx="8578800" cy="746100"/>
          </a:xfrm>
          <a:prstGeom prst="rect">
            <a:avLst/>
          </a:prstGeom>
          <a:noFill/>
          <a:ln>
            <a:noFill/>
          </a:ln>
        </p:spPr>
        <p:txBody>
          <a:bodyPr spcFirstLastPara="1" wrap="square" lIns="91425" tIns="45700" rIns="91425" bIns="45700" anchor="t" anchorCtr="0">
            <a:noAutofit/>
          </a:bodyPr>
          <a:lstStyle/>
          <a:p>
            <a:r>
              <a:rPr lang="fr-CA" sz="3600" noProof="0" dirty="0">
                <a:latin typeface="Arial" panose="020B0604020202020204" pitchFamily="34" charset="0"/>
                <a:ea typeface="Helvetica Neue"/>
                <a:cs typeface="Arial" panose="020B0604020202020204" pitchFamily="34" charset="0"/>
                <a:sym typeface="Helvetica Neue"/>
              </a:rPr>
              <a:t>Design gagnant 2025 : </a:t>
            </a:r>
            <a:r>
              <a:rPr lang="fr-CA" sz="3600" noProof="0" dirty="0" err="1">
                <a:latin typeface="Arial" panose="020B0604020202020204" pitchFamily="34" charset="0"/>
                <a:ea typeface="Helvetica Neue"/>
                <a:cs typeface="Arial" panose="020B0604020202020204" pitchFamily="34" charset="0"/>
                <a:sym typeface="Helvetica Neue"/>
              </a:rPr>
              <a:t>Playce</a:t>
            </a:r>
            <a:r>
              <a:rPr lang="fr-CA" sz="3600" noProof="0" dirty="0">
                <a:latin typeface="Arial" panose="020B0604020202020204" pitchFamily="34" charset="0"/>
                <a:ea typeface="Helvetica Neue"/>
                <a:cs typeface="Arial" panose="020B0604020202020204" pitchFamily="34" charset="0"/>
                <a:sym typeface="Helvetica Neue"/>
              </a:rPr>
              <a:t> </a:t>
            </a:r>
          </a:p>
          <a:p>
            <a:endParaRPr lang="fr-CA" sz="2000" noProof="0" dirty="0">
              <a:latin typeface="Arial" panose="020B0604020202020204" pitchFamily="34" charset="0"/>
              <a:ea typeface="Helvetica Neue"/>
              <a:cs typeface="Arial" panose="020B0604020202020204" pitchFamily="34" charset="0"/>
              <a:sym typeface="Helvetica Neue"/>
            </a:endParaRPr>
          </a:p>
          <a:p>
            <a:endParaRPr lang="fr-CA" sz="2000" noProof="0" dirty="0">
              <a:latin typeface="Arial" panose="020B0604020202020204" pitchFamily="34" charset="0"/>
              <a:ea typeface="Helvetica Neue"/>
              <a:cs typeface="Arial" panose="020B0604020202020204" pitchFamily="34" charset="0"/>
              <a:sym typeface="Helvetica Neue"/>
            </a:endParaRPr>
          </a:p>
          <a:p>
            <a:endParaRPr lang="fr-CA" sz="2000" noProof="0" dirty="0">
              <a:latin typeface="Arial" panose="020B0604020202020204" pitchFamily="34" charset="0"/>
              <a:ea typeface="Helvetica Neue"/>
              <a:cs typeface="Arial" panose="020B0604020202020204" pitchFamily="34" charset="0"/>
              <a:sym typeface="Helvetica Neue"/>
            </a:endParaRPr>
          </a:p>
        </p:txBody>
      </p:sp>
      <p:sp>
        <p:nvSpPr>
          <p:cNvPr id="148" name="Google Shape;148;p18"/>
          <p:cNvSpPr txBox="1"/>
          <p:nvPr>
            <p:custDataLst>
              <p:tags r:id="rId2"/>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149" name="Google Shape;149;p18"/>
          <p:cNvSpPr txBox="1"/>
          <p:nvPr>
            <p:custDataLst>
              <p:tags r:id="rId3"/>
            </p:custDataLst>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150" name="Google Shape;150;p18"/>
          <p:cNvSpPr txBox="1"/>
          <p:nvPr>
            <p:custDataLst>
              <p:tags r:id="rId4"/>
            </p:custDataLst>
          </p:nvPr>
        </p:nvSpPr>
        <p:spPr>
          <a:xfrm>
            <a:off x="5091308" y="2292097"/>
            <a:ext cx="5172487" cy="1810800"/>
          </a:xfrm>
          <a:prstGeom prst="rect">
            <a:avLst/>
          </a:prstGeom>
          <a:noFill/>
          <a:ln>
            <a:noFill/>
          </a:ln>
        </p:spPr>
        <p:txBody>
          <a:bodyPr spcFirstLastPara="1" wrap="square" lIns="91425" tIns="45700" rIns="91425" bIns="45700" anchor="t" anchorCtr="0">
            <a:noAutofit/>
          </a:bodyPr>
          <a:lstStyle/>
          <a:p>
            <a:pPr fontAlgn="base">
              <a:spcBef>
                <a:spcPct val="20000"/>
              </a:spcBef>
              <a:spcAft>
                <a:spcPct val="0"/>
              </a:spcAft>
              <a:buClr>
                <a:schemeClr val="bg1">
                  <a:lumMod val="50000"/>
                </a:schemeClr>
              </a:buClr>
            </a:pPr>
            <a:r>
              <a:rPr lang="fr-CA" sz="1600" dirty="0" err="1"/>
              <a:t>Playce</a:t>
            </a:r>
            <a:r>
              <a:rPr lang="fr-CA" sz="1600" dirty="0"/>
              <a:t>, une maisonnette intérieure pour enfants combinée à un bureau, est conçue pour stimuler la créativité des enfants tout en apportant une touche amusante à n’importe quel espace. Dotée d’un toit unique recouvert de bardeaux colorés en stratifié de marque Formica</a:t>
            </a:r>
            <a:r>
              <a:rPr lang="fr-CA" sz="1600" baseline="30000" dirty="0"/>
              <a:t>®</a:t>
            </a:r>
            <a:r>
              <a:rPr lang="fr-CA" sz="1600" dirty="0"/>
              <a:t>, elle ajoute une touche ludique avec des couleurs vives qui égayent n’importe quelle pièce. </a:t>
            </a:r>
            <a:endParaRPr lang="fr-CA" sz="1600" noProof="0" dirty="0"/>
          </a:p>
        </p:txBody>
      </p:sp>
      <p:pic>
        <p:nvPicPr>
          <p:cNvPr id="7" name="Picture 6" descr="A small wooden toy house&#10;&#10;AI-generated content may be incorrect.">
            <a:extLst>
              <a:ext uri="{FF2B5EF4-FFF2-40B4-BE49-F238E27FC236}">
                <a16:creationId xmlns:a16="http://schemas.microsoft.com/office/drawing/2014/main" id="{A8D5DE42-FBB3-F7A3-1379-9AED34D3E444}"/>
              </a:ext>
            </a:extLst>
          </p:cNvPr>
          <p:cNvPicPr>
            <a:picLocks noChangeAspect="1"/>
          </p:cNvPicPr>
          <p:nvPr>
            <p:custDataLst>
              <p:tags r:id="rId5"/>
            </p:custDataLst>
          </p:nvPr>
        </p:nvPicPr>
        <p:blipFill>
          <a:blip r:embed="rId9">
            <a:extLst>
              <a:ext uri="{28A0092B-C50C-407E-A947-70E740481C1C}">
                <a14:useLocalDpi xmlns:a14="http://schemas.microsoft.com/office/drawing/2010/main" val="0"/>
              </a:ext>
            </a:extLst>
          </a:blip>
          <a:srcRect l="27539" r="21020" b="3799"/>
          <a:stretch>
            <a:fillRect/>
          </a:stretch>
        </p:blipFill>
        <p:spPr>
          <a:xfrm>
            <a:off x="235130" y="649321"/>
            <a:ext cx="4682703" cy="5559357"/>
          </a:xfrm>
          <a:prstGeom prst="rect">
            <a:avLst/>
          </a:prstGeom>
        </p:spPr>
      </p:pic>
      <p:sp>
        <p:nvSpPr>
          <p:cNvPr id="2" name="TextBox 1">
            <a:extLst>
              <a:ext uri="{FF2B5EF4-FFF2-40B4-BE49-F238E27FC236}">
                <a16:creationId xmlns:a16="http://schemas.microsoft.com/office/drawing/2014/main" id="{A7E7A8D3-37BC-2C46-7E37-6961B9E9B3A6}"/>
              </a:ext>
            </a:extLst>
          </p:cNvPr>
          <p:cNvSpPr txBox="1"/>
          <p:nvPr>
            <p:custDataLst>
              <p:tags r:id="rId6"/>
            </p:custDataLst>
          </p:nvPr>
        </p:nvSpPr>
        <p:spPr>
          <a:xfrm>
            <a:off x="11788346" y="86497"/>
            <a:ext cx="383438" cy="307777"/>
          </a:xfrm>
          <a:prstGeom prst="rect">
            <a:avLst/>
          </a:prstGeom>
          <a:noFill/>
        </p:spPr>
        <p:txBody>
          <a:bodyPr wrap="none" rtlCol="0">
            <a:spAutoFit/>
          </a:bodyPr>
          <a:lstStyle/>
          <a:p>
            <a:r>
              <a:rPr lang="fr-CA" sz="1400" dirty="0"/>
              <a:t>40</a:t>
            </a:r>
            <a:endParaRPr lang="fr-CA" sz="1400" noProof="0" dirty="0"/>
          </a:p>
        </p:txBody>
      </p:sp>
    </p:spTree>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45">
          <a:extLst>
            <a:ext uri="{FF2B5EF4-FFF2-40B4-BE49-F238E27FC236}">
              <a16:creationId xmlns:a16="http://schemas.microsoft.com/office/drawing/2014/main" id="{EBAAC0CD-43EC-2815-6976-F82B9B36EFDE}"/>
            </a:ext>
          </a:extLst>
        </p:cNvPr>
        <p:cNvGrpSpPr/>
        <p:nvPr/>
      </p:nvGrpSpPr>
      <p:grpSpPr>
        <a:xfrm>
          <a:off x="0" y="0"/>
          <a:ext cx="0" cy="0"/>
          <a:chOff x="0" y="0"/>
          <a:chExt cx="0" cy="0"/>
        </a:xfrm>
      </p:grpSpPr>
      <p:sp>
        <p:nvSpPr>
          <p:cNvPr id="146" name="Google Shape;146;p18">
            <a:extLst>
              <a:ext uri="{FF2B5EF4-FFF2-40B4-BE49-F238E27FC236}">
                <a16:creationId xmlns:a16="http://schemas.microsoft.com/office/drawing/2014/main" id="{D9B7D23F-938B-AC95-6F92-09E7DEAB3F11}"/>
              </a:ext>
            </a:extLst>
          </p:cNvPr>
          <p:cNvSpPr/>
          <p:nvPr>
            <p:custDataLst>
              <p:tags r:id="rId1"/>
            </p:custDataLst>
          </p:nvPr>
        </p:nvSpPr>
        <p:spPr>
          <a:xfrm>
            <a:off x="5091308" y="697751"/>
            <a:ext cx="8578800" cy="746100"/>
          </a:xfrm>
          <a:prstGeom prst="rect">
            <a:avLst/>
          </a:prstGeom>
          <a:noFill/>
          <a:ln>
            <a:noFill/>
          </a:ln>
        </p:spPr>
        <p:txBody>
          <a:bodyPr spcFirstLastPara="1" wrap="square" lIns="91425" tIns="45700" rIns="91425" bIns="45700" anchor="t" anchorCtr="0">
            <a:noAutofit/>
          </a:bodyPr>
          <a:lstStyle/>
          <a:p>
            <a:r>
              <a:rPr lang="fr-CA" sz="3600" noProof="0" dirty="0">
                <a:latin typeface="Arial" panose="020B0604020202020204" pitchFamily="34" charset="0"/>
                <a:ea typeface="Helvetica Neue"/>
                <a:cs typeface="Arial" panose="020B0604020202020204" pitchFamily="34" charset="0"/>
                <a:sym typeface="Helvetica Neue"/>
              </a:rPr>
              <a:t>Design gagnant 2024 : Notions </a:t>
            </a:r>
          </a:p>
          <a:p>
            <a:endParaRPr lang="fr-CA" sz="2000" noProof="0" dirty="0">
              <a:latin typeface="Arial" panose="020B0604020202020204" pitchFamily="34" charset="0"/>
              <a:ea typeface="Helvetica Neue"/>
              <a:cs typeface="Arial" panose="020B0604020202020204" pitchFamily="34" charset="0"/>
              <a:sym typeface="Helvetica Neue"/>
            </a:endParaRPr>
          </a:p>
          <a:p>
            <a:endParaRPr lang="fr-CA" sz="2000" noProof="0" dirty="0">
              <a:latin typeface="Arial" panose="020B0604020202020204" pitchFamily="34" charset="0"/>
              <a:ea typeface="Helvetica Neue"/>
              <a:cs typeface="Arial" panose="020B0604020202020204" pitchFamily="34" charset="0"/>
              <a:sym typeface="Helvetica Neue"/>
            </a:endParaRPr>
          </a:p>
          <a:p>
            <a:endParaRPr lang="fr-CA" sz="2000" noProof="0" dirty="0">
              <a:latin typeface="Arial" panose="020B0604020202020204" pitchFamily="34" charset="0"/>
              <a:ea typeface="Helvetica Neue"/>
              <a:cs typeface="Arial" panose="020B0604020202020204" pitchFamily="34" charset="0"/>
              <a:sym typeface="Helvetica Neue"/>
            </a:endParaRPr>
          </a:p>
        </p:txBody>
      </p:sp>
      <p:sp>
        <p:nvSpPr>
          <p:cNvPr id="148" name="Google Shape;148;p18">
            <a:extLst>
              <a:ext uri="{FF2B5EF4-FFF2-40B4-BE49-F238E27FC236}">
                <a16:creationId xmlns:a16="http://schemas.microsoft.com/office/drawing/2014/main" id="{A0B2FC5B-29CD-E7AB-EB65-3F0756E71AF7}"/>
              </a:ext>
            </a:extLst>
          </p:cNvPr>
          <p:cNvSpPr txBox="1"/>
          <p:nvPr>
            <p:custDataLst>
              <p:tags r:id="rId2"/>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149" name="Google Shape;149;p18">
            <a:extLst>
              <a:ext uri="{FF2B5EF4-FFF2-40B4-BE49-F238E27FC236}">
                <a16:creationId xmlns:a16="http://schemas.microsoft.com/office/drawing/2014/main" id="{E8D53A10-2CE6-BE9D-6D2B-DC70C2C61DA8}"/>
              </a:ext>
            </a:extLst>
          </p:cNvPr>
          <p:cNvSpPr txBox="1"/>
          <p:nvPr>
            <p:custDataLst>
              <p:tags r:id="rId3"/>
            </p:custDataLst>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150" name="Google Shape;150;p18">
            <a:extLst>
              <a:ext uri="{FF2B5EF4-FFF2-40B4-BE49-F238E27FC236}">
                <a16:creationId xmlns:a16="http://schemas.microsoft.com/office/drawing/2014/main" id="{E5A1A186-2A1E-77FD-A138-E7C3FD50924F}"/>
              </a:ext>
            </a:extLst>
          </p:cNvPr>
          <p:cNvSpPr txBox="1"/>
          <p:nvPr>
            <p:custDataLst>
              <p:tags r:id="rId4"/>
            </p:custDataLst>
          </p:nvPr>
        </p:nvSpPr>
        <p:spPr>
          <a:xfrm>
            <a:off x="5091308" y="2292097"/>
            <a:ext cx="5172487" cy="1810800"/>
          </a:xfrm>
          <a:prstGeom prst="rect">
            <a:avLst/>
          </a:prstGeom>
          <a:noFill/>
          <a:ln>
            <a:noFill/>
          </a:ln>
        </p:spPr>
        <p:txBody>
          <a:bodyPr spcFirstLastPara="1" wrap="square" lIns="91425" tIns="45700" rIns="91425" bIns="45700" anchor="t" anchorCtr="0">
            <a:noAutofit/>
          </a:bodyPr>
          <a:lstStyle/>
          <a:p>
            <a:pPr>
              <a:buClr>
                <a:schemeClr val="lt2"/>
              </a:buClr>
              <a:buSzPts val="1600"/>
            </a:pPr>
            <a:r>
              <a:rPr lang="fr-CA" sz="1600" dirty="0"/>
              <a:t>Inspiré par le design </a:t>
            </a:r>
            <a:r>
              <a:rPr lang="fr-CA" sz="1600" dirty="0" err="1"/>
              <a:t>mid</a:t>
            </a:r>
            <a:r>
              <a:rPr lang="fr-CA" sz="1600" dirty="0"/>
              <a:t>-century moderne, Notions incarne le mantra de ce mouvement : la forme découle de la fonction. En s’inspirant des boîtes à coudre, Notions représente la </a:t>
            </a:r>
            <a:r>
              <a:rPr lang="fr-CA" sz="1600" dirty="0" err="1"/>
              <a:t>modernostalgie</a:t>
            </a:r>
            <a:r>
              <a:rPr lang="fr-CA" sz="1600" dirty="0"/>
              <a:t> en maximisant la fonctionnalité dans un espace réduit, en apportant cette praticité et ce design épuré dans un meuble conçu pour la vie moderne. </a:t>
            </a:r>
            <a:endParaRPr lang="fr-CA" noProof="0" dirty="0"/>
          </a:p>
        </p:txBody>
      </p:sp>
      <p:pic>
        <p:nvPicPr>
          <p:cNvPr id="151" name="Google Shape;151;p18">
            <a:extLst>
              <a:ext uri="{FF2B5EF4-FFF2-40B4-BE49-F238E27FC236}">
                <a16:creationId xmlns:a16="http://schemas.microsoft.com/office/drawing/2014/main" id="{AA29121A-F319-143A-13D3-5DCF4CF6E371}"/>
              </a:ext>
            </a:extLst>
          </p:cNvPr>
          <p:cNvPicPr preferRelativeResize="0"/>
          <p:nvPr>
            <p:custDataLst>
              <p:tags r:id="rId5"/>
            </p:custDataLst>
          </p:nvPr>
        </p:nvPicPr>
        <p:blipFill>
          <a:blip r:embed="rId9">
            <a:alphaModFix/>
          </a:blip>
          <a:stretch>
            <a:fillRect/>
          </a:stretch>
        </p:blipFill>
        <p:spPr>
          <a:xfrm>
            <a:off x="286139" y="659467"/>
            <a:ext cx="4594086" cy="5504700"/>
          </a:xfrm>
          <a:prstGeom prst="rect">
            <a:avLst/>
          </a:prstGeom>
          <a:noFill/>
          <a:ln>
            <a:noFill/>
          </a:ln>
        </p:spPr>
      </p:pic>
      <p:sp>
        <p:nvSpPr>
          <p:cNvPr id="2" name="TextBox 1">
            <a:extLst>
              <a:ext uri="{FF2B5EF4-FFF2-40B4-BE49-F238E27FC236}">
                <a16:creationId xmlns:a16="http://schemas.microsoft.com/office/drawing/2014/main" id="{53F64B20-5B0A-13D6-A347-677A05CFE49A}"/>
              </a:ext>
            </a:extLst>
          </p:cNvPr>
          <p:cNvSpPr txBox="1"/>
          <p:nvPr>
            <p:custDataLst>
              <p:tags r:id="rId6"/>
            </p:custDataLst>
          </p:nvPr>
        </p:nvSpPr>
        <p:spPr>
          <a:xfrm>
            <a:off x="11788346" y="86497"/>
            <a:ext cx="383438" cy="307777"/>
          </a:xfrm>
          <a:prstGeom prst="rect">
            <a:avLst/>
          </a:prstGeom>
          <a:noFill/>
        </p:spPr>
        <p:txBody>
          <a:bodyPr wrap="none" rtlCol="0">
            <a:spAutoFit/>
          </a:bodyPr>
          <a:lstStyle/>
          <a:p>
            <a:r>
              <a:rPr lang="fr-CA" sz="1400" dirty="0"/>
              <a:t>41</a:t>
            </a:r>
            <a:endParaRPr lang="fr-CA" sz="1400" noProof="0" dirty="0"/>
          </a:p>
        </p:txBody>
      </p:sp>
    </p:spTree>
    <p:extLst>
      <p:ext uri="{BB962C8B-B14F-4D97-AF65-F5344CB8AC3E}">
        <p14:creationId xmlns:p14="http://schemas.microsoft.com/office/powerpoint/2010/main" val="105923089"/>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9" name="Google Shape;159;p19"/>
          <p:cNvSpPr txBox="1"/>
          <p:nvPr>
            <p:custDataLst>
              <p:tags r:id="rId1"/>
            </p:custDataLst>
          </p:nvPr>
        </p:nvSpPr>
        <p:spPr>
          <a:xfrm>
            <a:off x="8229600" y="5325533"/>
            <a:ext cx="184800" cy="461700"/>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160" name="Google Shape;160;p19"/>
          <p:cNvSpPr txBox="1"/>
          <p:nvPr>
            <p:custDataLst>
              <p:tags r:id="rId2"/>
            </p:custDataLst>
          </p:nvPr>
        </p:nvSpPr>
        <p:spPr>
          <a:xfrm>
            <a:off x="6595872" y="2292096"/>
            <a:ext cx="184800" cy="461700"/>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161" name="Google Shape;161;p19"/>
          <p:cNvSpPr txBox="1"/>
          <p:nvPr>
            <p:custDataLst>
              <p:tags r:id="rId3"/>
            </p:custDataLst>
          </p:nvPr>
        </p:nvSpPr>
        <p:spPr>
          <a:xfrm>
            <a:off x="5182639" y="2479292"/>
            <a:ext cx="6118934" cy="1810800"/>
          </a:xfrm>
          <a:prstGeom prst="rect">
            <a:avLst/>
          </a:prstGeom>
          <a:noFill/>
          <a:ln>
            <a:noFill/>
          </a:ln>
        </p:spPr>
        <p:txBody>
          <a:bodyPr spcFirstLastPara="1" wrap="square" lIns="91425" tIns="45700" rIns="91425" bIns="45700" anchor="t" anchorCtr="0">
            <a:noAutofit/>
          </a:bodyPr>
          <a:lstStyle/>
          <a:p>
            <a:pPr>
              <a:buClr>
                <a:schemeClr val="lt2"/>
              </a:buClr>
              <a:buSzPts val="1600"/>
            </a:pPr>
            <a:r>
              <a:rPr lang="fr-CA" sz="1600" dirty="0"/>
              <a:t>Voluta présente une combinaison de courbes harmonieuses et de couleurs vives, incarnant l’essence du design maximaliste. Fabriquée à partir de stratifiés de haute qualité, Voluta offre une solution élégante pour stocker et profiter des disques vinyle.</a:t>
            </a:r>
            <a:endParaRPr lang="fr-CA" sz="1600" noProof="0" dirty="0">
              <a:latin typeface="Arial" panose="020B0604020202020204" pitchFamily="34" charset="0"/>
              <a:ea typeface="Helvetica Neue"/>
              <a:cs typeface="Arial" panose="020B0604020202020204" pitchFamily="34" charset="0"/>
              <a:sym typeface="Helvetica Neue"/>
            </a:endParaRPr>
          </a:p>
        </p:txBody>
      </p:sp>
      <p:pic>
        <p:nvPicPr>
          <p:cNvPr id="162" name="Google Shape;162;p19"/>
          <p:cNvPicPr preferRelativeResize="0"/>
          <p:nvPr>
            <p:custDataLst>
              <p:tags r:id="rId4"/>
            </p:custDataLst>
          </p:nvPr>
        </p:nvPicPr>
        <p:blipFill>
          <a:blip r:embed="rId9">
            <a:alphaModFix/>
          </a:blip>
          <a:stretch>
            <a:fillRect/>
          </a:stretch>
        </p:blipFill>
        <p:spPr>
          <a:xfrm>
            <a:off x="475008" y="1188095"/>
            <a:ext cx="3953154" cy="4137438"/>
          </a:xfrm>
          <a:prstGeom prst="rect">
            <a:avLst/>
          </a:prstGeom>
          <a:noFill/>
          <a:ln>
            <a:noFill/>
          </a:ln>
        </p:spPr>
      </p:pic>
      <p:sp>
        <p:nvSpPr>
          <p:cNvPr id="2" name="Google Shape;146;p18">
            <a:extLst>
              <a:ext uri="{FF2B5EF4-FFF2-40B4-BE49-F238E27FC236}">
                <a16:creationId xmlns:a16="http://schemas.microsoft.com/office/drawing/2014/main" id="{1C2FEA2F-F0C8-6F25-9A71-436C0277C7DF}"/>
              </a:ext>
            </a:extLst>
          </p:cNvPr>
          <p:cNvSpPr/>
          <p:nvPr>
            <p:custDataLst>
              <p:tags r:id="rId5"/>
            </p:custDataLst>
          </p:nvPr>
        </p:nvSpPr>
        <p:spPr>
          <a:xfrm>
            <a:off x="5091308" y="697751"/>
            <a:ext cx="8578800" cy="746100"/>
          </a:xfrm>
          <a:prstGeom prst="rect">
            <a:avLst/>
          </a:prstGeom>
          <a:noFill/>
          <a:ln>
            <a:noFill/>
          </a:ln>
        </p:spPr>
        <p:txBody>
          <a:bodyPr spcFirstLastPara="1" wrap="square" lIns="91425" tIns="45700" rIns="91425" bIns="45700" anchor="t" anchorCtr="0">
            <a:noAutofit/>
          </a:bodyPr>
          <a:lstStyle/>
          <a:p>
            <a:r>
              <a:rPr lang="fr-CA" sz="3600" noProof="0" dirty="0">
                <a:latin typeface="Arial" panose="020B0604020202020204" pitchFamily="34" charset="0"/>
                <a:ea typeface="Helvetica Neue"/>
                <a:cs typeface="Arial" panose="020B0604020202020204" pitchFamily="34" charset="0"/>
                <a:sym typeface="Helvetica Neue"/>
              </a:rPr>
              <a:t>Design gagnant 2023 : Voluta</a:t>
            </a:r>
          </a:p>
          <a:p>
            <a:endParaRPr lang="fr-CA" sz="2000" noProof="0" dirty="0">
              <a:latin typeface="Arial" panose="020B0604020202020204" pitchFamily="34" charset="0"/>
              <a:ea typeface="Helvetica Neue"/>
              <a:cs typeface="Arial" panose="020B0604020202020204" pitchFamily="34" charset="0"/>
              <a:sym typeface="Helvetica Neue"/>
            </a:endParaRPr>
          </a:p>
          <a:p>
            <a:endParaRPr lang="fr-CA" sz="2000" noProof="0" dirty="0">
              <a:latin typeface="Arial" panose="020B0604020202020204" pitchFamily="34" charset="0"/>
              <a:ea typeface="Helvetica Neue"/>
              <a:cs typeface="Arial" panose="020B0604020202020204" pitchFamily="34" charset="0"/>
              <a:sym typeface="Helvetica Neue"/>
            </a:endParaRPr>
          </a:p>
          <a:p>
            <a:endParaRPr lang="fr-CA" sz="2000" noProof="0" dirty="0">
              <a:latin typeface="Arial" panose="020B0604020202020204" pitchFamily="34" charset="0"/>
              <a:ea typeface="Helvetica Neue"/>
              <a:cs typeface="Arial" panose="020B0604020202020204" pitchFamily="34" charset="0"/>
              <a:sym typeface="Helvetica Neue"/>
            </a:endParaRPr>
          </a:p>
        </p:txBody>
      </p:sp>
      <p:sp>
        <p:nvSpPr>
          <p:cNvPr id="3" name="TextBox 2">
            <a:extLst>
              <a:ext uri="{FF2B5EF4-FFF2-40B4-BE49-F238E27FC236}">
                <a16:creationId xmlns:a16="http://schemas.microsoft.com/office/drawing/2014/main" id="{780FFE03-50C1-0EE5-EB5B-F2D7C16357C3}"/>
              </a:ext>
            </a:extLst>
          </p:cNvPr>
          <p:cNvSpPr txBox="1"/>
          <p:nvPr>
            <p:custDataLst>
              <p:tags r:id="rId6"/>
            </p:custDataLst>
          </p:nvPr>
        </p:nvSpPr>
        <p:spPr>
          <a:xfrm>
            <a:off x="11788346" y="86497"/>
            <a:ext cx="383438" cy="307777"/>
          </a:xfrm>
          <a:prstGeom prst="rect">
            <a:avLst/>
          </a:prstGeom>
          <a:noFill/>
        </p:spPr>
        <p:txBody>
          <a:bodyPr wrap="none" rtlCol="0">
            <a:spAutoFit/>
          </a:bodyPr>
          <a:lstStyle/>
          <a:p>
            <a:r>
              <a:rPr lang="fr-CA" sz="1400" noProof="0" dirty="0"/>
              <a:t>42</a:t>
            </a:r>
          </a:p>
        </p:txBody>
      </p:sp>
    </p:spTree>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70" name="Google Shape;170;p20"/>
          <p:cNvSpPr txBox="1"/>
          <p:nvPr>
            <p:custDataLst>
              <p:tags r:id="rId1"/>
            </p:custDataLst>
          </p:nvPr>
        </p:nvSpPr>
        <p:spPr>
          <a:xfrm>
            <a:off x="8229600" y="5325533"/>
            <a:ext cx="184800" cy="461700"/>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171" name="Google Shape;171;p20"/>
          <p:cNvSpPr txBox="1"/>
          <p:nvPr>
            <p:custDataLst>
              <p:tags r:id="rId2"/>
            </p:custDataLst>
          </p:nvPr>
        </p:nvSpPr>
        <p:spPr>
          <a:xfrm>
            <a:off x="6595872" y="2292096"/>
            <a:ext cx="184800" cy="461700"/>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172" name="Google Shape;172;p20"/>
          <p:cNvSpPr txBox="1"/>
          <p:nvPr>
            <p:custDataLst>
              <p:tags r:id="rId3"/>
            </p:custDataLst>
          </p:nvPr>
        </p:nvSpPr>
        <p:spPr>
          <a:xfrm>
            <a:off x="5224408" y="2522946"/>
            <a:ext cx="5311740" cy="1810800"/>
          </a:xfrm>
          <a:prstGeom prst="rect">
            <a:avLst/>
          </a:prstGeom>
          <a:noFill/>
          <a:ln>
            <a:noFill/>
          </a:ln>
        </p:spPr>
        <p:txBody>
          <a:bodyPr spcFirstLastPara="1" wrap="square" lIns="91425" tIns="45700" rIns="91425" bIns="45700" anchor="t" anchorCtr="0">
            <a:noAutofit/>
          </a:bodyPr>
          <a:lstStyle/>
          <a:p>
            <a:pPr>
              <a:buClr>
                <a:schemeClr val="lt2"/>
              </a:buClr>
              <a:buSzPts val="1600"/>
            </a:pPr>
            <a:r>
              <a:rPr lang="fr-CA" sz="1600" dirty="0"/>
              <a:t>La « Twins Table » a été créée pour fournir des meubles flexibles et polyvalents qui peuvent aisément passer d’une fonction à l’autre. La « Twins Table » est disponible dans une variété de grains de bois, de couleurs et de motifs en stratifié de marque Formica</a:t>
            </a:r>
            <a:r>
              <a:rPr lang="fr-CA" sz="1600" baseline="30000" dirty="0"/>
              <a:t>®</a:t>
            </a:r>
            <a:r>
              <a:rPr lang="fr-CA" sz="1600" dirty="0"/>
              <a:t>, offrant une large gamme d’options de design.</a:t>
            </a:r>
            <a:endParaRPr lang="fr-CA" noProof="0" dirty="0"/>
          </a:p>
        </p:txBody>
      </p:sp>
      <p:pic>
        <p:nvPicPr>
          <p:cNvPr id="173" name="Google Shape;173;p20" descr="A picture containing wall, indoor, yellow&#10;&#10;Description automatically generated"/>
          <p:cNvPicPr preferRelativeResize="0"/>
          <p:nvPr>
            <p:custDataLst>
              <p:tags r:id="rId4"/>
            </p:custDataLst>
          </p:nvPr>
        </p:nvPicPr>
        <p:blipFill rotWithShape="1">
          <a:blip r:embed="rId9" cstate="screen">
            <a:alphaModFix/>
            <a:extLst>
              <a:ext uri="{28A0092B-C50C-407E-A947-70E740481C1C}">
                <a14:useLocalDpi xmlns:a14="http://schemas.microsoft.com/office/drawing/2010/main"/>
              </a:ext>
            </a:extLst>
          </a:blip>
          <a:srcRect/>
          <a:stretch/>
        </p:blipFill>
        <p:spPr>
          <a:xfrm>
            <a:off x="283142" y="697751"/>
            <a:ext cx="4699825" cy="5514158"/>
          </a:xfrm>
          <a:prstGeom prst="rect">
            <a:avLst/>
          </a:prstGeom>
          <a:noFill/>
          <a:ln>
            <a:noFill/>
          </a:ln>
        </p:spPr>
      </p:pic>
      <p:sp>
        <p:nvSpPr>
          <p:cNvPr id="2" name="Google Shape;146;p18">
            <a:extLst>
              <a:ext uri="{FF2B5EF4-FFF2-40B4-BE49-F238E27FC236}">
                <a16:creationId xmlns:a16="http://schemas.microsoft.com/office/drawing/2014/main" id="{B4170F91-0BFD-A412-F65B-199F4FA13BF8}"/>
              </a:ext>
            </a:extLst>
          </p:cNvPr>
          <p:cNvSpPr/>
          <p:nvPr>
            <p:custDataLst>
              <p:tags r:id="rId5"/>
            </p:custDataLst>
          </p:nvPr>
        </p:nvSpPr>
        <p:spPr>
          <a:xfrm>
            <a:off x="5224408" y="697751"/>
            <a:ext cx="7988499" cy="746100"/>
          </a:xfrm>
          <a:prstGeom prst="rect">
            <a:avLst/>
          </a:prstGeom>
          <a:noFill/>
          <a:ln>
            <a:noFill/>
          </a:ln>
        </p:spPr>
        <p:txBody>
          <a:bodyPr spcFirstLastPara="1" wrap="square" lIns="91425" tIns="45700" rIns="91425" bIns="45700" anchor="t" anchorCtr="0">
            <a:noAutofit/>
          </a:bodyPr>
          <a:lstStyle/>
          <a:p>
            <a:r>
              <a:rPr lang="fr-CA" sz="3600" noProof="0" dirty="0">
                <a:latin typeface="Arial" panose="020B0604020202020204" pitchFamily="34" charset="0"/>
                <a:ea typeface="Helvetica Neue"/>
                <a:cs typeface="Arial" panose="020B0604020202020204" pitchFamily="34" charset="0"/>
                <a:sym typeface="Helvetica Neue"/>
              </a:rPr>
              <a:t>Design gagnant 2022 : </a:t>
            </a:r>
            <a:br>
              <a:rPr lang="fr-CA" sz="3600" noProof="0" dirty="0">
                <a:latin typeface="Arial" panose="020B0604020202020204" pitchFamily="34" charset="0"/>
                <a:ea typeface="Helvetica Neue"/>
                <a:cs typeface="Arial" panose="020B0604020202020204" pitchFamily="34" charset="0"/>
                <a:sym typeface="Helvetica Neue"/>
              </a:rPr>
            </a:br>
            <a:r>
              <a:rPr lang="fr-CA" sz="3600" noProof="0" dirty="0">
                <a:latin typeface="Arial" panose="020B0604020202020204" pitchFamily="34" charset="0"/>
                <a:ea typeface="Helvetica Neue"/>
                <a:cs typeface="Arial" panose="020B0604020202020204" pitchFamily="34" charset="0"/>
                <a:sym typeface="Helvetica Neue"/>
              </a:rPr>
              <a:t>Twins Table</a:t>
            </a:r>
            <a:endParaRPr lang="fr-CA" sz="2000" noProof="0" dirty="0">
              <a:latin typeface="Arial" panose="020B0604020202020204" pitchFamily="34" charset="0"/>
              <a:ea typeface="Helvetica Neue"/>
              <a:cs typeface="Arial" panose="020B0604020202020204" pitchFamily="34" charset="0"/>
              <a:sym typeface="Helvetica Neue"/>
            </a:endParaRPr>
          </a:p>
        </p:txBody>
      </p:sp>
      <p:sp>
        <p:nvSpPr>
          <p:cNvPr id="3" name="TextBox 2">
            <a:extLst>
              <a:ext uri="{FF2B5EF4-FFF2-40B4-BE49-F238E27FC236}">
                <a16:creationId xmlns:a16="http://schemas.microsoft.com/office/drawing/2014/main" id="{D5543A91-EB3F-4902-A136-000A4F654F4C}"/>
              </a:ext>
            </a:extLst>
          </p:cNvPr>
          <p:cNvSpPr txBox="1"/>
          <p:nvPr>
            <p:custDataLst>
              <p:tags r:id="rId6"/>
            </p:custDataLst>
          </p:nvPr>
        </p:nvSpPr>
        <p:spPr>
          <a:xfrm>
            <a:off x="11788346" y="86497"/>
            <a:ext cx="383438" cy="307777"/>
          </a:xfrm>
          <a:prstGeom prst="rect">
            <a:avLst/>
          </a:prstGeom>
          <a:noFill/>
        </p:spPr>
        <p:txBody>
          <a:bodyPr wrap="none" rtlCol="0">
            <a:spAutoFit/>
          </a:bodyPr>
          <a:lstStyle/>
          <a:p>
            <a:r>
              <a:rPr lang="fr-CA" sz="1400" noProof="0" dirty="0"/>
              <a:t>43</a:t>
            </a:r>
          </a:p>
        </p:txBody>
      </p:sp>
    </p:spTree>
  </p:cSld>
  <p:clrMapOvr>
    <a:masterClrMapping/>
  </p:clrMapOvr>
  <p:transitio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80" name="Google Shape;180;p21"/>
          <p:cNvSpPr txBox="1"/>
          <p:nvPr>
            <p:custDataLst>
              <p:tags r:id="rId1"/>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181" name="Google Shape;181;p21"/>
          <p:cNvSpPr txBox="1"/>
          <p:nvPr>
            <p:custDataLst>
              <p:tags r:id="rId2"/>
            </p:custDataLst>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pic>
        <p:nvPicPr>
          <p:cNvPr id="182" name="Google Shape;182;p21"/>
          <p:cNvPicPr preferRelativeResize="0"/>
          <p:nvPr>
            <p:custDataLst>
              <p:tags r:id="rId3"/>
            </p:custDataLst>
          </p:nvPr>
        </p:nvPicPr>
        <p:blipFill rotWithShape="1">
          <a:blip r:embed="rId9">
            <a:alphaModFix/>
          </a:blip>
          <a:srcRect/>
          <a:stretch/>
        </p:blipFill>
        <p:spPr>
          <a:xfrm>
            <a:off x="357947" y="1560339"/>
            <a:ext cx="5517096" cy="3103366"/>
          </a:xfrm>
          <a:prstGeom prst="rect">
            <a:avLst/>
          </a:prstGeom>
          <a:noFill/>
          <a:ln>
            <a:noFill/>
          </a:ln>
        </p:spPr>
      </p:pic>
      <p:sp>
        <p:nvSpPr>
          <p:cNvPr id="183" name="Google Shape;183;p21"/>
          <p:cNvSpPr txBox="1"/>
          <p:nvPr>
            <p:custDataLst>
              <p:tags r:id="rId4"/>
            </p:custDataLst>
          </p:nvPr>
        </p:nvSpPr>
        <p:spPr>
          <a:xfrm>
            <a:off x="6392164" y="2293430"/>
            <a:ext cx="4425629" cy="1810809"/>
          </a:xfrm>
          <a:prstGeom prst="rect">
            <a:avLst/>
          </a:prstGeom>
          <a:noFill/>
          <a:ln>
            <a:noFill/>
          </a:ln>
        </p:spPr>
        <p:txBody>
          <a:bodyPr spcFirstLastPara="1" wrap="square" lIns="91425" tIns="45700" rIns="91425" bIns="45700" anchor="t" anchorCtr="0">
            <a:noAutofit/>
          </a:bodyPr>
          <a:lstStyle/>
          <a:p>
            <a:pPr>
              <a:buClr>
                <a:schemeClr val="lt2"/>
              </a:buClr>
              <a:buSzPts val="1600"/>
            </a:pPr>
            <a:r>
              <a:rPr lang="fr-CA" sz="1600" dirty="0"/>
              <a:t>Ce design inclut une zone où les enfants peuvent travailler, jouer, se détendre et avoir un espace de rangement. Il est conçu avec fluidité et des courbes dynamiques; l’absence de coin le rend sécuritaire et en facilite le nettoyage. Dans les années à venir, les parents qui font du télétravail auront de plus en plus besoin d’espaces qui permettent aux enfants d’être polyvalents et autonomes.</a:t>
            </a:r>
            <a:endParaRPr lang="fr-CA" noProof="0" dirty="0"/>
          </a:p>
        </p:txBody>
      </p:sp>
      <p:sp>
        <p:nvSpPr>
          <p:cNvPr id="2" name="Google Shape;146;p18">
            <a:extLst>
              <a:ext uri="{FF2B5EF4-FFF2-40B4-BE49-F238E27FC236}">
                <a16:creationId xmlns:a16="http://schemas.microsoft.com/office/drawing/2014/main" id="{2DAB9D6B-7838-93A1-798C-4C4FF7677AE0}"/>
              </a:ext>
            </a:extLst>
          </p:cNvPr>
          <p:cNvSpPr/>
          <p:nvPr>
            <p:custDataLst>
              <p:tags r:id="rId5"/>
            </p:custDataLst>
          </p:nvPr>
        </p:nvSpPr>
        <p:spPr>
          <a:xfrm>
            <a:off x="6277820" y="697751"/>
            <a:ext cx="7074235" cy="746100"/>
          </a:xfrm>
          <a:prstGeom prst="rect">
            <a:avLst/>
          </a:prstGeom>
          <a:noFill/>
          <a:ln>
            <a:noFill/>
          </a:ln>
        </p:spPr>
        <p:txBody>
          <a:bodyPr spcFirstLastPara="1" wrap="square" lIns="91425" tIns="45700" rIns="91425" bIns="45700" anchor="t" anchorCtr="0">
            <a:noAutofit/>
          </a:bodyPr>
          <a:lstStyle/>
          <a:p>
            <a:r>
              <a:rPr lang="fr-CA" sz="3600" noProof="0" dirty="0">
                <a:latin typeface="Arial" panose="020B0604020202020204" pitchFamily="34" charset="0"/>
                <a:ea typeface="Helvetica Neue"/>
                <a:cs typeface="Arial" panose="020B0604020202020204" pitchFamily="34" charset="0"/>
                <a:sym typeface="Helvetica Neue"/>
              </a:rPr>
              <a:t>Design gagnant 2021 :</a:t>
            </a:r>
            <a:br>
              <a:rPr lang="fr-CA" sz="3600" noProof="0" dirty="0">
                <a:latin typeface="Arial" panose="020B0604020202020204" pitchFamily="34" charset="0"/>
                <a:ea typeface="Helvetica Neue"/>
                <a:cs typeface="Arial" panose="020B0604020202020204" pitchFamily="34" charset="0"/>
                <a:sym typeface="Helvetica Neue"/>
              </a:rPr>
            </a:br>
            <a:r>
              <a:rPr lang="fr-CA" sz="3600" noProof="0" dirty="0" err="1">
                <a:latin typeface="Arial" panose="020B0604020202020204" pitchFamily="34" charset="0"/>
                <a:ea typeface="Helvetica Neue"/>
                <a:cs typeface="Arial" panose="020B0604020202020204" pitchFamily="34" charset="0"/>
                <a:sym typeface="Helvetica Neue"/>
              </a:rPr>
              <a:t>Toboom</a:t>
            </a:r>
            <a:endParaRPr lang="fr-CA" sz="3600" noProof="0" dirty="0">
              <a:latin typeface="Arial" panose="020B0604020202020204" pitchFamily="34" charset="0"/>
              <a:ea typeface="Helvetica Neue"/>
              <a:cs typeface="Arial" panose="020B0604020202020204" pitchFamily="34" charset="0"/>
              <a:sym typeface="Helvetica Neue"/>
            </a:endParaRPr>
          </a:p>
          <a:p>
            <a:endParaRPr lang="fr-CA" sz="2000" noProof="0" dirty="0">
              <a:latin typeface="Arial" panose="020B0604020202020204" pitchFamily="34" charset="0"/>
              <a:ea typeface="Helvetica Neue"/>
              <a:cs typeface="Arial" panose="020B0604020202020204" pitchFamily="34" charset="0"/>
              <a:sym typeface="Helvetica Neue"/>
            </a:endParaRPr>
          </a:p>
          <a:p>
            <a:endParaRPr lang="fr-CA" sz="2000" noProof="0" dirty="0">
              <a:latin typeface="Arial" panose="020B0604020202020204" pitchFamily="34" charset="0"/>
              <a:ea typeface="Helvetica Neue"/>
              <a:cs typeface="Arial" panose="020B0604020202020204" pitchFamily="34" charset="0"/>
              <a:sym typeface="Helvetica Neue"/>
            </a:endParaRPr>
          </a:p>
          <a:p>
            <a:endParaRPr lang="fr-CA" sz="2000" noProof="0" dirty="0">
              <a:latin typeface="Arial" panose="020B0604020202020204" pitchFamily="34" charset="0"/>
              <a:ea typeface="Helvetica Neue"/>
              <a:cs typeface="Arial" panose="020B0604020202020204" pitchFamily="34" charset="0"/>
              <a:sym typeface="Helvetica Neue"/>
            </a:endParaRPr>
          </a:p>
        </p:txBody>
      </p:sp>
      <p:sp>
        <p:nvSpPr>
          <p:cNvPr id="3" name="TextBox 2">
            <a:extLst>
              <a:ext uri="{FF2B5EF4-FFF2-40B4-BE49-F238E27FC236}">
                <a16:creationId xmlns:a16="http://schemas.microsoft.com/office/drawing/2014/main" id="{C82E168A-6CDD-CB86-F2DA-4DD2A53B36BA}"/>
              </a:ext>
            </a:extLst>
          </p:cNvPr>
          <p:cNvSpPr txBox="1"/>
          <p:nvPr>
            <p:custDataLst>
              <p:tags r:id="rId6"/>
            </p:custDataLst>
          </p:nvPr>
        </p:nvSpPr>
        <p:spPr>
          <a:xfrm>
            <a:off x="11788346" y="86497"/>
            <a:ext cx="383438" cy="307777"/>
          </a:xfrm>
          <a:prstGeom prst="rect">
            <a:avLst/>
          </a:prstGeom>
          <a:noFill/>
        </p:spPr>
        <p:txBody>
          <a:bodyPr wrap="none" rtlCol="0">
            <a:spAutoFit/>
          </a:bodyPr>
          <a:lstStyle/>
          <a:p>
            <a:r>
              <a:rPr lang="fr-CA" sz="1400" noProof="0" dirty="0"/>
              <a:t>44</a:t>
            </a:r>
          </a:p>
        </p:txBody>
      </p:sp>
    </p:spTree>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90" name="Google Shape;190;p22"/>
          <p:cNvSpPr txBox="1"/>
          <p:nvPr>
            <p:custDataLst>
              <p:tags r:id="rId1"/>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191" name="Google Shape;191;p22"/>
          <p:cNvSpPr txBox="1"/>
          <p:nvPr>
            <p:custDataLst>
              <p:tags r:id="rId2"/>
            </p:custDataLst>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pic>
        <p:nvPicPr>
          <p:cNvPr id="192" name="Google Shape;192;p22"/>
          <p:cNvPicPr preferRelativeResize="0"/>
          <p:nvPr>
            <p:custDataLst>
              <p:tags r:id="rId3"/>
            </p:custDataLst>
          </p:nvPr>
        </p:nvPicPr>
        <p:blipFill rotWithShape="1">
          <a:blip r:embed="rId9">
            <a:alphaModFix/>
          </a:blip>
          <a:srcRect/>
          <a:stretch/>
        </p:blipFill>
        <p:spPr>
          <a:xfrm>
            <a:off x="366885" y="1328987"/>
            <a:ext cx="5992818" cy="3996547"/>
          </a:xfrm>
          <a:prstGeom prst="rect">
            <a:avLst/>
          </a:prstGeom>
          <a:noFill/>
          <a:ln>
            <a:noFill/>
          </a:ln>
        </p:spPr>
      </p:pic>
      <p:sp>
        <p:nvSpPr>
          <p:cNvPr id="193" name="Google Shape;193;p22"/>
          <p:cNvSpPr txBox="1"/>
          <p:nvPr>
            <p:custDataLst>
              <p:tags r:id="rId4"/>
            </p:custDataLst>
          </p:nvPr>
        </p:nvSpPr>
        <p:spPr>
          <a:xfrm>
            <a:off x="6677964" y="2212347"/>
            <a:ext cx="4808543" cy="2811716"/>
          </a:xfrm>
          <a:prstGeom prst="rect">
            <a:avLst/>
          </a:prstGeom>
          <a:noFill/>
          <a:ln>
            <a:noFill/>
          </a:ln>
        </p:spPr>
        <p:txBody>
          <a:bodyPr spcFirstLastPara="1" wrap="square" lIns="91425" tIns="45700" rIns="91425" bIns="45700" anchor="t" anchorCtr="0">
            <a:noAutofit/>
          </a:bodyPr>
          <a:lstStyle/>
          <a:p>
            <a:pPr>
              <a:buClr>
                <a:schemeClr val="lt2"/>
              </a:buClr>
              <a:buSzPts val="1600"/>
            </a:pPr>
            <a:r>
              <a:rPr lang="fr-CA" sz="1600" dirty="0"/>
              <a:t>L’art modulaire à son plus simple. Des oiseaux, des fleurs, des animaux; tous représentés par la simple manipulation d’une feuille de papier. Origami permet de jouer avec les formes et les volumes pour maximiser son utilisation. Cet art ancestral du Japon se veut évolutif et éducatif, l’image même de sa création. </a:t>
            </a:r>
            <a:endParaRPr lang="fr-CA" noProof="0" dirty="0"/>
          </a:p>
        </p:txBody>
      </p:sp>
      <p:sp>
        <p:nvSpPr>
          <p:cNvPr id="2" name="Google Shape;146;p18">
            <a:extLst>
              <a:ext uri="{FF2B5EF4-FFF2-40B4-BE49-F238E27FC236}">
                <a16:creationId xmlns:a16="http://schemas.microsoft.com/office/drawing/2014/main" id="{2DD14147-A117-62A4-EFDE-E7DEE8A56A09}"/>
              </a:ext>
            </a:extLst>
          </p:cNvPr>
          <p:cNvSpPr/>
          <p:nvPr>
            <p:custDataLst>
              <p:tags r:id="rId5"/>
            </p:custDataLst>
          </p:nvPr>
        </p:nvSpPr>
        <p:spPr>
          <a:xfrm>
            <a:off x="6595872" y="697751"/>
            <a:ext cx="7074235" cy="746100"/>
          </a:xfrm>
          <a:prstGeom prst="rect">
            <a:avLst/>
          </a:prstGeom>
          <a:noFill/>
          <a:ln>
            <a:noFill/>
          </a:ln>
        </p:spPr>
        <p:txBody>
          <a:bodyPr spcFirstLastPara="1" wrap="square" lIns="91425" tIns="45700" rIns="91425" bIns="45700" anchor="t" anchorCtr="0">
            <a:noAutofit/>
          </a:bodyPr>
          <a:lstStyle/>
          <a:p>
            <a:r>
              <a:rPr lang="fr-CA" sz="3600" noProof="0" dirty="0">
                <a:latin typeface="Arial" panose="020B0604020202020204" pitchFamily="34" charset="0"/>
                <a:ea typeface="Helvetica Neue"/>
                <a:cs typeface="Arial" panose="020B0604020202020204" pitchFamily="34" charset="0"/>
                <a:sym typeface="Helvetica Neue"/>
              </a:rPr>
              <a:t>Design gagnant 2020 :</a:t>
            </a:r>
            <a:br>
              <a:rPr lang="fr-CA" sz="3600" noProof="0" dirty="0">
                <a:latin typeface="Arial" panose="020B0604020202020204" pitchFamily="34" charset="0"/>
                <a:ea typeface="Helvetica Neue"/>
                <a:cs typeface="Arial" panose="020B0604020202020204" pitchFamily="34" charset="0"/>
                <a:sym typeface="Helvetica Neue"/>
              </a:rPr>
            </a:br>
            <a:r>
              <a:rPr lang="fr-CA" sz="3600" noProof="0" dirty="0">
                <a:latin typeface="Arial" panose="020B0604020202020204" pitchFamily="34" charset="0"/>
                <a:ea typeface="Helvetica Neue"/>
                <a:cs typeface="Arial" panose="020B0604020202020204" pitchFamily="34" charset="0"/>
                <a:sym typeface="Helvetica Neue"/>
              </a:rPr>
              <a:t>Origami</a:t>
            </a:r>
            <a:endParaRPr lang="fr-CA" sz="2000" noProof="0" dirty="0">
              <a:latin typeface="Arial" panose="020B0604020202020204" pitchFamily="34" charset="0"/>
              <a:ea typeface="Helvetica Neue"/>
              <a:cs typeface="Arial" panose="020B0604020202020204" pitchFamily="34" charset="0"/>
              <a:sym typeface="Helvetica Neue"/>
            </a:endParaRPr>
          </a:p>
          <a:p>
            <a:endParaRPr lang="fr-CA" sz="2000" noProof="0" dirty="0">
              <a:latin typeface="Arial" panose="020B0604020202020204" pitchFamily="34" charset="0"/>
              <a:ea typeface="Helvetica Neue"/>
              <a:cs typeface="Arial" panose="020B0604020202020204" pitchFamily="34" charset="0"/>
              <a:sym typeface="Helvetica Neue"/>
            </a:endParaRPr>
          </a:p>
          <a:p>
            <a:endParaRPr lang="fr-CA" sz="2000" noProof="0" dirty="0">
              <a:latin typeface="Arial" panose="020B0604020202020204" pitchFamily="34" charset="0"/>
              <a:ea typeface="Helvetica Neue"/>
              <a:cs typeface="Arial" panose="020B0604020202020204" pitchFamily="34" charset="0"/>
              <a:sym typeface="Helvetica Neue"/>
            </a:endParaRPr>
          </a:p>
        </p:txBody>
      </p:sp>
      <p:sp>
        <p:nvSpPr>
          <p:cNvPr id="3" name="TextBox 2">
            <a:extLst>
              <a:ext uri="{FF2B5EF4-FFF2-40B4-BE49-F238E27FC236}">
                <a16:creationId xmlns:a16="http://schemas.microsoft.com/office/drawing/2014/main" id="{E45F3FB7-CEBC-7161-F4EC-49E2A6810B64}"/>
              </a:ext>
            </a:extLst>
          </p:cNvPr>
          <p:cNvSpPr txBox="1"/>
          <p:nvPr>
            <p:custDataLst>
              <p:tags r:id="rId6"/>
            </p:custDataLst>
          </p:nvPr>
        </p:nvSpPr>
        <p:spPr>
          <a:xfrm>
            <a:off x="11788346" y="86497"/>
            <a:ext cx="383438" cy="307777"/>
          </a:xfrm>
          <a:prstGeom prst="rect">
            <a:avLst/>
          </a:prstGeom>
          <a:noFill/>
        </p:spPr>
        <p:txBody>
          <a:bodyPr wrap="none" rtlCol="0">
            <a:spAutoFit/>
          </a:bodyPr>
          <a:lstStyle/>
          <a:p>
            <a:r>
              <a:rPr lang="fr-CA" sz="1400" noProof="0" dirty="0"/>
              <a:t>45</a:t>
            </a:r>
          </a:p>
        </p:txBody>
      </p:sp>
    </p:spTree>
  </p:cSld>
  <p:clrMapOvr>
    <a:masterClrMapping/>
  </p:clrMapOvr>
  <p:transitio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200" name="Google Shape;200;p23"/>
          <p:cNvSpPr txBox="1"/>
          <p:nvPr>
            <p:custDataLst>
              <p:tags r:id="rId1"/>
            </p:custDataLst>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201" name="Google Shape;201;p23"/>
          <p:cNvSpPr txBox="1"/>
          <p:nvPr>
            <p:custDataLst>
              <p:tags r:id="rId2"/>
            </p:custDataLst>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pic>
        <p:nvPicPr>
          <p:cNvPr id="202" name="Google Shape;202;p23"/>
          <p:cNvPicPr preferRelativeResize="0"/>
          <p:nvPr>
            <p:custDataLst>
              <p:tags r:id="rId3"/>
            </p:custDataLst>
          </p:nvPr>
        </p:nvPicPr>
        <p:blipFill rotWithShape="1">
          <a:blip r:embed="rId9">
            <a:alphaModFix/>
          </a:blip>
          <a:srcRect/>
          <a:stretch/>
        </p:blipFill>
        <p:spPr>
          <a:xfrm>
            <a:off x="432964" y="722371"/>
            <a:ext cx="5464401" cy="5393515"/>
          </a:xfrm>
          <a:prstGeom prst="rect">
            <a:avLst/>
          </a:prstGeom>
          <a:noFill/>
          <a:ln>
            <a:noFill/>
          </a:ln>
        </p:spPr>
      </p:pic>
      <p:sp>
        <p:nvSpPr>
          <p:cNvPr id="203" name="Google Shape;203;p23"/>
          <p:cNvSpPr txBox="1"/>
          <p:nvPr>
            <p:custDataLst>
              <p:tags r:id="rId4"/>
            </p:custDataLst>
          </p:nvPr>
        </p:nvSpPr>
        <p:spPr>
          <a:xfrm>
            <a:off x="6513553" y="2392167"/>
            <a:ext cx="5245483" cy="1810809"/>
          </a:xfrm>
          <a:prstGeom prst="rect">
            <a:avLst/>
          </a:prstGeom>
          <a:noFill/>
          <a:ln>
            <a:noFill/>
          </a:ln>
        </p:spPr>
        <p:txBody>
          <a:bodyPr spcFirstLastPara="1" wrap="square" lIns="91425" tIns="45700" rIns="91425" bIns="45700" anchor="t" anchorCtr="0">
            <a:noAutofit/>
          </a:bodyPr>
          <a:lstStyle/>
          <a:p>
            <a:pPr>
              <a:buClr>
                <a:schemeClr val="lt2"/>
              </a:buClr>
              <a:buSzPts val="1600"/>
            </a:pPr>
            <a:r>
              <a:rPr lang="fr-CA" sz="1600" noProof="0" dirty="0">
                <a:latin typeface="Arial" panose="020B0604020202020204" pitchFamily="34" charset="0"/>
                <a:cs typeface="Arial" panose="020B0604020202020204" pitchFamily="34" charset="0"/>
                <a:sym typeface="Helvetica Neue"/>
              </a:rPr>
              <a:t>Inspiré des meubles en contreplaqué courbé du milieu du siècle dernier, ce design présente une esthétique confortable qui invite les gens à « se débarrasser de leurs soucis » dans une chaise conçue pour les espaces résidentiels ou commerciaux. Sa forme incurvée permet une plus grande relaxation puisque les accoudoirs larges offrent à l’utilisateur plus d’espace pour reposer le haut de son corps.</a:t>
            </a:r>
            <a:endParaRPr lang="fr-CA" noProof="0" dirty="0"/>
          </a:p>
        </p:txBody>
      </p:sp>
      <p:sp>
        <p:nvSpPr>
          <p:cNvPr id="2" name="Google Shape;146;p18">
            <a:extLst>
              <a:ext uri="{FF2B5EF4-FFF2-40B4-BE49-F238E27FC236}">
                <a16:creationId xmlns:a16="http://schemas.microsoft.com/office/drawing/2014/main" id="{23860A85-8AE1-02F0-861F-F5CACA6D865A}"/>
              </a:ext>
            </a:extLst>
          </p:cNvPr>
          <p:cNvSpPr/>
          <p:nvPr>
            <p:custDataLst>
              <p:tags r:id="rId5"/>
            </p:custDataLst>
          </p:nvPr>
        </p:nvSpPr>
        <p:spPr>
          <a:xfrm>
            <a:off x="6595872" y="697751"/>
            <a:ext cx="7074235" cy="746100"/>
          </a:xfrm>
          <a:prstGeom prst="rect">
            <a:avLst/>
          </a:prstGeom>
          <a:noFill/>
          <a:ln>
            <a:noFill/>
          </a:ln>
        </p:spPr>
        <p:txBody>
          <a:bodyPr spcFirstLastPara="1" wrap="square" lIns="91425" tIns="45700" rIns="91425" bIns="45700" anchor="t" anchorCtr="0">
            <a:noAutofit/>
          </a:bodyPr>
          <a:lstStyle/>
          <a:p>
            <a:r>
              <a:rPr lang="fr-CA" sz="3600" noProof="0" dirty="0">
                <a:latin typeface="Arial" panose="020B0604020202020204" pitchFamily="34" charset="0"/>
                <a:ea typeface="Helvetica Neue"/>
                <a:cs typeface="Arial" panose="020B0604020202020204" pitchFamily="34" charset="0"/>
                <a:sym typeface="Helvetica Neue"/>
              </a:rPr>
              <a:t>Design gagnant 2019 :</a:t>
            </a:r>
            <a:br>
              <a:rPr lang="fr-CA" sz="3600" noProof="0" dirty="0">
                <a:latin typeface="Arial" panose="020B0604020202020204" pitchFamily="34" charset="0"/>
                <a:ea typeface="Helvetica Neue"/>
                <a:cs typeface="Arial" panose="020B0604020202020204" pitchFamily="34" charset="0"/>
                <a:sym typeface="Helvetica Neue"/>
              </a:rPr>
            </a:br>
            <a:r>
              <a:rPr lang="fr-CA" sz="3600" noProof="0" dirty="0">
                <a:latin typeface="Arial" panose="020B0604020202020204" pitchFamily="34" charset="0"/>
                <a:ea typeface="Helvetica Neue"/>
                <a:cs typeface="Arial" panose="020B0604020202020204" pitchFamily="34" charset="0"/>
                <a:sym typeface="Helvetica Neue"/>
              </a:rPr>
              <a:t>The </a:t>
            </a:r>
            <a:r>
              <a:rPr lang="fr-CA" sz="3600" noProof="0" dirty="0" err="1">
                <a:latin typeface="Arial" panose="020B0604020202020204" pitchFamily="34" charset="0"/>
                <a:ea typeface="Helvetica Neue"/>
                <a:cs typeface="Arial" panose="020B0604020202020204" pitchFamily="34" charset="0"/>
                <a:sym typeface="Helvetica Neue"/>
              </a:rPr>
              <a:t>Shrug</a:t>
            </a:r>
            <a:r>
              <a:rPr lang="fr-CA" sz="3600" noProof="0" dirty="0">
                <a:latin typeface="Arial" panose="020B0604020202020204" pitchFamily="34" charset="0"/>
                <a:ea typeface="Helvetica Neue"/>
                <a:cs typeface="Arial" panose="020B0604020202020204" pitchFamily="34" charset="0"/>
                <a:sym typeface="Helvetica Neue"/>
              </a:rPr>
              <a:t> Chair</a:t>
            </a:r>
            <a:endParaRPr lang="fr-CA" sz="2000" noProof="0" dirty="0">
              <a:latin typeface="Arial" panose="020B0604020202020204" pitchFamily="34" charset="0"/>
              <a:ea typeface="Helvetica Neue"/>
              <a:cs typeface="Arial" panose="020B0604020202020204" pitchFamily="34" charset="0"/>
              <a:sym typeface="Helvetica Neue"/>
            </a:endParaRPr>
          </a:p>
          <a:p>
            <a:endParaRPr lang="fr-CA" sz="2000" noProof="0" dirty="0">
              <a:latin typeface="Arial" panose="020B0604020202020204" pitchFamily="34" charset="0"/>
              <a:ea typeface="Helvetica Neue"/>
              <a:cs typeface="Arial" panose="020B0604020202020204" pitchFamily="34" charset="0"/>
              <a:sym typeface="Helvetica Neue"/>
            </a:endParaRPr>
          </a:p>
          <a:p>
            <a:endParaRPr lang="fr-CA" sz="2000" noProof="0" dirty="0">
              <a:latin typeface="Arial" panose="020B0604020202020204" pitchFamily="34" charset="0"/>
              <a:ea typeface="Helvetica Neue"/>
              <a:cs typeface="Arial" panose="020B0604020202020204" pitchFamily="34" charset="0"/>
              <a:sym typeface="Helvetica Neue"/>
            </a:endParaRPr>
          </a:p>
        </p:txBody>
      </p:sp>
      <p:sp>
        <p:nvSpPr>
          <p:cNvPr id="3" name="TextBox 2">
            <a:extLst>
              <a:ext uri="{FF2B5EF4-FFF2-40B4-BE49-F238E27FC236}">
                <a16:creationId xmlns:a16="http://schemas.microsoft.com/office/drawing/2014/main" id="{BF470063-96E5-6183-E48F-CA1C9E850653}"/>
              </a:ext>
            </a:extLst>
          </p:cNvPr>
          <p:cNvSpPr txBox="1"/>
          <p:nvPr>
            <p:custDataLst>
              <p:tags r:id="rId6"/>
            </p:custDataLst>
          </p:nvPr>
        </p:nvSpPr>
        <p:spPr>
          <a:xfrm>
            <a:off x="11788346" y="86497"/>
            <a:ext cx="383438" cy="307777"/>
          </a:xfrm>
          <a:prstGeom prst="rect">
            <a:avLst/>
          </a:prstGeom>
          <a:noFill/>
        </p:spPr>
        <p:txBody>
          <a:bodyPr wrap="none" rtlCol="0">
            <a:spAutoFit/>
          </a:bodyPr>
          <a:lstStyle/>
          <a:p>
            <a:r>
              <a:rPr lang="fr-CA" sz="1400" noProof="0" dirty="0"/>
              <a:t>46</a:t>
            </a:r>
          </a:p>
        </p:txBody>
      </p:sp>
    </p:spTree>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10" name="Google Shape;210;p24"/>
          <p:cNvSpPr txBox="1"/>
          <p:nvPr>
            <p:custDataLst>
              <p:tags r:id="rId1"/>
            </p:custDataLst>
          </p:nvPr>
        </p:nvSpPr>
        <p:spPr>
          <a:xfrm>
            <a:off x="8229600" y="5325533"/>
            <a:ext cx="184800" cy="461700"/>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211" name="Google Shape;211;p24"/>
          <p:cNvSpPr txBox="1"/>
          <p:nvPr>
            <p:custDataLst>
              <p:tags r:id="rId2"/>
            </p:custDataLst>
          </p:nvPr>
        </p:nvSpPr>
        <p:spPr>
          <a:xfrm>
            <a:off x="6595872" y="2292096"/>
            <a:ext cx="184800" cy="461700"/>
          </a:xfrm>
          <a:prstGeom prst="rect">
            <a:avLst/>
          </a:prstGeom>
          <a:noFill/>
          <a:ln>
            <a:noFill/>
          </a:ln>
        </p:spPr>
        <p:txBody>
          <a:bodyPr spcFirstLastPara="1" wrap="square" lIns="91425" tIns="45700" rIns="91425" bIns="45700" anchor="t" anchorCtr="0">
            <a:spAutoFit/>
          </a:bodyPr>
          <a:lstStyle/>
          <a:p>
            <a:endParaRPr lang="fr-CA" sz="2400" noProof="0" dirty="0">
              <a:solidFill>
                <a:schemeClr val="dk1"/>
              </a:solidFill>
              <a:latin typeface="Arial"/>
              <a:ea typeface="Arial"/>
              <a:cs typeface="Arial"/>
              <a:sym typeface="Arial"/>
            </a:endParaRPr>
          </a:p>
        </p:txBody>
      </p:sp>
      <p:sp>
        <p:nvSpPr>
          <p:cNvPr id="212" name="Google Shape;212;p24"/>
          <p:cNvSpPr txBox="1"/>
          <p:nvPr>
            <p:custDataLst>
              <p:tags r:id="rId3"/>
            </p:custDataLst>
          </p:nvPr>
        </p:nvSpPr>
        <p:spPr>
          <a:xfrm>
            <a:off x="6595871" y="2416655"/>
            <a:ext cx="5225367" cy="2463570"/>
          </a:xfrm>
          <a:prstGeom prst="rect">
            <a:avLst/>
          </a:prstGeom>
          <a:noFill/>
          <a:ln>
            <a:noFill/>
          </a:ln>
        </p:spPr>
        <p:txBody>
          <a:bodyPr spcFirstLastPara="1" wrap="square" lIns="91425" tIns="45700" rIns="91425" bIns="45700" anchor="t" anchorCtr="0">
            <a:noAutofit/>
          </a:bodyPr>
          <a:lstStyle/>
          <a:p>
            <a:pPr>
              <a:buClr>
                <a:schemeClr val="lt2"/>
              </a:buClr>
              <a:buSzPts val="1600"/>
            </a:pPr>
            <a:r>
              <a:rPr lang="fr-CA" sz="1600" noProof="0" dirty="0" err="1">
                <a:latin typeface="Arial" panose="020B0604020202020204" pitchFamily="34" charset="0"/>
                <a:ea typeface="Helvetica Neue"/>
                <a:cs typeface="Arial" panose="020B0604020202020204" pitchFamily="34" charset="0"/>
                <a:sym typeface="Helvetica Neue"/>
              </a:rPr>
              <a:t>Deflextion</a:t>
            </a:r>
            <a:r>
              <a:rPr lang="fr-CA" sz="1600" noProof="0" dirty="0">
                <a:latin typeface="Arial" panose="020B0604020202020204" pitchFamily="34" charset="0"/>
                <a:ea typeface="Helvetica Neue"/>
                <a:cs typeface="Arial" panose="020B0604020202020204" pitchFamily="34" charset="0"/>
                <a:sym typeface="Helvetica Neue"/>
              </a:rPr>
              <a:t>, pièce gagnante de la toute première compétition Innovation Étudiante FORM, est une chaise unique conçue pour donner </a:t>
            </a:r>
            <a:r>
              <a:rPr lang="fr-CA" sz="1600" dirty="0">
                <a:latin typeface="Arial" panose="020B0604020202020204" pitchFamily="34" charset="0"/>
                <a:ea typeface="Helvetica Neue"/>
                <a:cs typeface="Arial" panose="020B0604020202020204" pitchFamily="34" charset="0"/>
                <a:sym typeface="Helvetica Neue"/>
              </a:rPr>
              <a:t>une illusion de mouvement lorsqu’elle est observée sous tous les angles et utilisations. Ce design est inspiré des formes de l’origami. </a:t>
            </a:r>
          </a:p>
        </p:txBody>
      </p:sp>
      <p:pic>
        <p:nvPicPr>
          <p:cNvPr id="213" name="Google Shape;213;p24"/>
          <p:cNvPicPr preferRelativeResize="0"/>
          <p:nvPr>
            <p:custDataLst>
              <p:tags r:id="rId4"/>
            </p:custDataLst>
          </p:nvPr>
        </p:nvPicPr>
        <p:blipFill>
          <a:blip r:embed="rId9">
            <a:alphaModFix/>
          </a:blip>
          <a:stretch>
            <a:fillRect/>
          </a:stretch>
        </p:blipFill>
        <p:spPr>
          <a:xfrm>
            <a:off x="370761" y="1318578"/>
            <a:ext cx="6014191" cy="4006955"/>
          </a:xfrm>
          <a:prstGeom prst="rect">
            <a:avLst/>
          </a:prstGeom>
          <a:noFill/>
          <a:ln>
            <a:noFill/>
          </a:ln>
        </p:spPr>
      </p:pic>
      <p:sp>
        <p:nvSpPr>
          <p:cNvPr id="2" name="Google Shape;146;p18">
            <a:extLst>
              <a:ext uri="{FF2B5EF4-FFF2-40B4-BE49-F238E27FC236}">
                <a16:creationId xmlns:a16="http://schemas.microsoft.com/office/drawing/2014/main" id="{4AEA7A05-8E81-6C38-2349-A462E04CE110}"/>
              </a:ext>
            </a:extLst>
          </p:cNvPr>
          <p:cNvSpPr/>
          <p:nvPr>
            <p:custDataLst>
              <p:tags r:id="rId5"/>
            </p:custDataLst>
          </p:nvPr>
        </p:nvSpPr>
        <p:spPr>
          <a:xfrm>
            <a:off x="6595872" y="697751"/>
            <a:ext cx="7074235" cy="746100"/>
          </a:xfrm>
          <a:prstGeom prst="rect">
            <a:avLst/>
          </a:prstGeom>
          <a:noFill/>
          <a:ln>
            <a:noFill/>
          </a:ln>
        </p:spPr>
        <p:txBody>
          <a:bodyPr spcFirstLastPara="1" wrap="square" lIns="91425" tIns="45700" rIns="91425" bIns="45700" anchor="t" anchorCtr="0">
            <a:noAutofit/>
          </a:bodyPr>
          <a:lstStyle/>
          <a:p>
            <a:r>
              <a:rPr lang="fr-CA" sz="3600" noProof="0" dirty="0">
                <a:latin typeface="Arial" panose="020B0604020202020204" pitchFamily="34" charset="0"/>
                <a:ea typeface="Helvetica Neue"/>
                <a:cs typeface="Arial" panose="020B0604020202020204" pitchFamily="34" charset="0"/>
                <a:sym typeface="Helvetica Neue"/>
              </a:rPr>
              <a:t>Design gagnant 2018 :</a:t>
            </a:r>
            <a:br>
              <a:rPr lang="fr-CA" sz="3600" noProof="0" dirty="0">
                <a:latin typeface="Arial" panose="020B0604020202020204" pitchFamily="34" charset="0"/>
                <a:ea typeface="Helvetica Neue"/>
                <a:cs typeface="Arial" panose="020B0604020202020204" pitchFamily="34" charset="0"/>
                <a:sym typeface="Helvetica Neue"/>
              </a:rPr>
            </a:br>
            <a:r>
              <a:rPr lang="fr-CA" sz="3600" noProof="0" dirty="0" err="1">
                <a:latin typeface="Arial" panose="020B0604020202020204" pitchFamily="34" charset="0"/>
                <a:ea typeface="Helvetica Neue"/>
                <a:cs typeface="Arial" panose="020B0604020202020204" pitchFamily="34" charset="0"/>
                <a:sym typeface="Helvetica Neue"/>
              </a:rPr>
              <a:t>Deflextion</a:t>
            </a:r>
            <a:endParaRPr lang="fr-CA" sz="2000" noProof="0" dirty="0">
              <a:latin typeface="Arial" panose="020B0604020202020204" pitchFamily="34" charset="0"/>
              <a:ea typeface="Helvetica Neue"/>
              <a:cs typeface="Arial" panose="020B0604020202020204" pitchFamily="34" charset="0"/>
              <a:sym typeface="Helvetica Neue"/>
            </a:endParaRPr>
          </a:p>
          <a:p>
            <a:endParaRPr lang="fr-CA" sz="2000" noProof="0" dirty="0">
              <a:latin typeface="Arial" panose="020B0604020202020204" pitchFamily="34" charset="0"/>
              <a:ea typeface="Helvetica Neue"/>
              <a:cs typeface="Arial" panose="020B0604020202020204" pitchFamily="34" charset="0"/>
              <a:sym typeface="Helvetica Neue"/>
            </a:endParaRPr>
          </a:p>
          <a:p>
            <a:endParaRPr lang="fr-CA" sz="2000" noProof="0" dirty="0">
              <a:latin typeface="Arial" panose="020B0604020202020204" pitchFamily="34" charset="0"/>
              <a:ea typeface="Helvetica Neue"/>
              <a:cs typeface="Arial" panose="020B0604020202020204" pitchFamily="34" charset="0"/>
              <a:sym typeface="Helvetica Neue"/>
            </a:endParaRPr>
          </a:p>
        </p:txBody>
      </p:sp>
      <p:sp>
        <p:nvSpPr>
          <p:cNvPr id="3" name="TextBox 2">
            <a:extLst>
              <a:ext uri="{FF2B5EF4-FFF2-40B4-BE49-F238E27FC236}">
                <a16:creationId xmlns:a16="http://schemas.microsoft.com/office/drawing/2014/main" id="{69B90703-1539-2A0B-F505-4FD2F8E1FF29}"/>
              </a:ext>
            </a:extLst>
          </p:cNvPr>
          <p:cNvSpPr txBox="1"/>
          <p:nvPr>
            <p:custDataLst>
              <p:tags r:id="rId6"/>
            </p:custDataLst>
          </p:nvPr>
        </p:nvSpPr>
        <p:spPr>
          <a:xfrm>
            <a:off x="11788346" y="86497"/>
            <a:ext cx="383438" cy="307777"/>
          </a:xfrm>
          <a:prstGeom prst="rect">
            <a:avLst/>
          </a:prstGeom>
          <a:noFill/>
        </p:spPr>
        <p:txBody>
          <a:bodyPr wrap="none" rtlCol="0">
            <a:spAutoFit/>
          </a:bodyPr>
          <a:lstStyle/>
          <a:p>
            <a:r>
              <a:rPr lang="fr-CA" sz="1400" noProof="0" dirty="0"/>
              <a:t>47</a:t>
            </a:r>
          </a:p>
        </p:txBody>
      </p:sp>
    </p:spTree>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4"/>
</p:tagLst>
</file>

<file path=ppt/tags/tag8.xml><?xml version="1.0" encoding="utf-8"?>
<p:tagLst xmlns:a="http://schemas.openxmlformats.org/drawingml/2006/main" xmlns:r="http://schemas.openxmlformats.org/officeDocument/2006/relationships" xmlns:p="http://schemas.openxmlformats.org/presentationml/2006/main">
  <p:tag name="NUM" val="5"/>
</p:tagLst>
</file>

<file path=ppt/tags/tag9.xml><?xml version="1.0" encoding="utf-8"?>
<p:tagLst xmlns:a="http://schemas.openxmlformats.org/drawingml/2006/main" xmlns:r="http://schemas.openxmlformats.org/officeDocument/2006/relationships" xmlns:p="http://schemas.openxmlformats.org/presentationml/2006/main">
  <p:tag name="NUM" val="6"/>
</p:tagLst>
</file>

<file path=ppt/tags/tag10.xml><?xml version="1.0" encoding="utf-8"?>
<p:tagLst xmlns:a="http://schemas.openxmlformats.org/drawingml/2006/main" xmlns:r="http://schemas.openxmlformats.org/officeDocument/2006/relationships" xmlns:p="http://schemas.openxmlformats.org/presentationml/2006/main">
  <p:tag name="NUM" val="7"/>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3"/>
</p:tagLst>
</file>

<file path=ppt/tags/tag14.xml><?xml version="1.0" encoding="utf-8"?>
<p:tagLst xmlns:a="http://schemas.openxmlformats.org/drawingml/2006/main" xmlns:r="http://schemas.openxmlformats.org/officeDocument/2006/relationships" xmlns:p="http://schemas.openxmlformats.org/presentationml/2006/main">
  <p:tag name="NUM" val="4"/>
</p:tagLst>
</file>

<file path=ppt/tags/tag15.xml><?xml version="1.0" encoding="utf-8"?>
<p:tagLst xmlns:a="http://schemas.openxmlformats.org/drawingml/2006/main" xmlns:r="http://schemas.openxmlformats.org/officeDocument/2006/relationships" xmlns:p="http://schemas.openxmlformats.org/presentationml/2006/main">
  <p:tag name="NUM" val="1"/>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4"/>
</p:tagLst>
</file>

<file path=ppt/tags/tag19.xml><?xml version="1.0" encoding="utf-8"?>
<p:tagLst xmlns:a="http://schemas.openxmlformats.org/drawingml/2006/main" xmlns:r="http://schemas.openxmlformats.org/officeDocument/2006/relationships" xmlns:p="http://schemas.openxmlformats.org/presentationml/2006/main">
  <p:tag name="NUM" val="5"/>
</p:tagLst>
</file>

<file path=ppt/tags/tag20.xml><?xml version="1.0" encoding="utf-8"?>
<p:tagLst xmlns:a="http://schemas.openxmlformats.org/drawingml/2006/main" xmlns:r="http://schemas.openxmlformats.org/officeDocument/2006/relationships" xmlns:p="http://schemas.openxmlformats.org/presentationml/2006/main">
  <p:tag name="NUM" val="1"/>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ags/tag23.xml><?xml version="1.0" encoding="utf-8"?>
<p:tagLst xmlns:a="http://schemas.openxmlformats.org/drawingml/2006/main" xmlns:r="http://schemas.openxmlformats.org/officeDocument/2006/relationships" xmlns:p="http://schemas.openxmlformats.org/presentationml/2006/main">
  <p:tag name="NUM" val="4"/>
</p:tagLst>
</file>

<file path=ppt/tags/tag24.xml><?xml version="1.0" encoding="utf-8"?>
<p:tagLst xmlns:a="http://schemas.openxmlformats.org/drawingml/2006/main" xmlns:r="http://schemas.openxmlformats.org/officeDocument/2006/relationships" xmlns:p="http://schemas.openxmlformats.org/presentationml/2006/main">
  <p:tag name="NUM" val="5"/>
</p:tagLst>
</file>

<file path=ppt/tags/tag25.xml><?xml version="1.0" encoding="utf-8"?>
<p:tagLst xmlns:a="http://schemas.openxmlformats.org/drawingml/2006/main" xmlns:r="http://schemas.openxmlformats.org/officeDocument/2006/relationships" xmlns:p="http://schemas.openxmlformats.org/presentationml/2006/main">
  <p:tag name="NUM" val="6"/>
</p:tagLst>
</file>

<file path=ppt/tags/tag26.xml><?xml version="1.0" encoding="utf-8"?>
<p:tagLst xmlns:a="http://schemas.openxmlformats.org/drawingml/2006/main" xmlns:r="http://schemas.openxmlformats.org/officeDocument/2006/relationships" xmlns:p="http://schemas.openxmlformats.org/presentationml/2006/main">
  <p:tag name="NUM" val="7"/>
</p:tagLst>
</file>

<file path=ppt/tags/tag27.xml><?xml version="1.0" encoding="utf-8"?>
<p:tagLst xmlns:a="http://schemas.openxmlformats.org/drawingml/2006/main" xmlns:r="http://schemas.openxmlformats.org/officeDocument/2006/relationships" xmlns:p="http://schemas.openxmlformats.org/presentationml/2006/main">
  <p:tag name="NUM" val="8"/>
</p:tagLst>
</file>

<file path=ppt/tags/tag28.xml><?xml version="1.0" encoding="utf-8"?>
<p:tagLst xmlns:a="http://schemas.openxmlformats.org/drawingml/2006/main" xmlns:r="http://schemas.openxmlformats.org/officeDocument/2006/relationships" xmlns:p="http://schemas.openxmlformats.org/presentationml/2006/main">
  <p:tag name="NUM" val="9"/>
</p:tagLst>
</file>

<file path=ppt/tags/tag29.xml><?xml version="1.0" encoding="utf-8"?>
<p:tagLst xmlns:a="http://schemas.openxmlformats.org/drawingml/2006/main" xmlns:r="http://schemas.openxmlformats.org/officeDocument/2006/relationships" xmlns:p="http://schemas.openxmlformats.org/presentationml/2006/main">
  <p:tag name="NUM" val="10"/>
</p:tagLst>
</file>

<file path=ppt/tags/tag30.xml><?xml version="1.0" encoding="utf-8"?>
<p:tagLst xmlns:a="http://schemas.openxmlformats.org/drawingml/2006/main" xmlns:r="http://schemas.openxmlformats.org/officeDocument/2006/relationships" xmlns:p="http://schemas.openxmlformats.org/presentationml/2006/main">
  <p:tag name="NUM" val="11"/>
</p:tagLst>
</file>

<file path=ppt/tags/tag31.xml><?xml version="1.0" encoding="utf-8"?>
<p:tagLst xmlns:a="http://schemas.openxmlformats.org/drawingml/2006/main" xmlns:r="http://schemas.openxmlformats.org/officeDocument/2006/relationships" xmlns:p="http://schemas.openxmlformats.org/presentationml/2006/main">
  <p:tag name="NUM" val="12"/>
</p:tagLst>
</file>

<file path=ppt/tags/tag32.xml><?xml version="1.0" encoding="utf-8"?>
<p:tagLst xmlns:a="http://schemas.openxmlformats.org/drawingml/2006/main" xmlns:r="http://schemas.openxmlformats.org/officeDocument/2006/relationships" xmlns:p="http://schemas.openxmlformats.org/presentationml/2006/main">
  <p:tag name="NUM" val="13"/>
</p:tagLst>
</file>

<file path=ppt/tags/tag33.xml><?xml version="1.0" encoding="utf-8"?>
<p:tagLst xmlns:a="http://schemas.openxmlformats.org/drawingml/2006/main" xmlns:r="http://schemas.openxmlformats.org/officeDocument/2006/relationships" xmlns:p="http://schemas.openxmlformats.org/presentationml/2006/main">
  <p:tag name="NUM" val="14"/>
</p:tagLst>
</file>

<file path=ppt/tags/tag34.xml><?xml version="1.0" encoding="utf-8"?>
<p:tagLst xmlns:a="http://schemas.openxmlformats.org/drawingml/2006/main" xmlns:r="http://schemas.openxmlformats.org/officeDocument/2006/relationships" xmlns:p="http://schemas.openxmlformats.org/presentationml/2006/main">
  <p:tag name="NUM" val="15"/>
</p:tagLst>
</file>

<file path=ppt/tags/tag35.xml><?xml version="1.0" encoding="utf-8"?>
<p:tagLst xmlns:a="http://schemas.openxmlformats.org/drawingml/2006/main" xmlns:r="http://schemas.openxmlformats.org/officeDocument/2006/relationships" xmlns:p="http://schemas.openxmlformats.org/presentationml/2006/main">
  <p:tag name="NUM" val="16"/>
</p:tagLst>
</file>

<file path=ppt/tags/tag36.xml><?xml version="1.0" encoding="utf-8"?>
<p:tagLst xmlns:a="http://schemas.openxmlformats.org/drawingml/2006/main" xmlns:r="http://schemas.openxmlformats.org/officeDocument/2006/relationships" xmlns:p="http://schemas.openxmlformats.org/presentationml/2006/main">
  <p:tag name="NUM" val="17"/>
</p:tagLst>
</file>

<file path=ppt/tags/tag37.xml><?xml version="1.0" encoding="utf-8"?>
<p:tagLst xmlns:a="http://schemas.openxmlformats.org/drawingml/2006/main" xmlns:r="http://schemas.openxmlformats.org/officeDocument/2006/relationships" xmlns:p="http://schemas.openxmlformats.org/presentationml/2006/main">
  <p:tag name="NUM" val="18"/>
</p:tagLst>
</file>

<file path=ppt/tags/tag38.xml><?xml version="1.0" encoding="utf-8"?>
<p:tagLst xmlns:a="http://schemas.openxmlformats.org/drawingml/2006/main" xmlns:r="http://schemas.openxmlformats.org/officeDocument/2006/relationships" xmlns:p="http://schemas.openxmlformats.org/presentationml/2006/main">
  <p:tag name="NUM" val="19"/>
</p:tagLst>
</file>

<file path=ppt/tags/tag39.xml><?xml version="1.0" encoding="utf-8"?>
<p:tagLst xmlns:a="http://schemas.openxmlformats.org/drawingml/2006/main" xmlns:r="http://schemas.openxmlformats.org/officeDocument/2006/relationships" xmlns:p="http://schemas.openxmlformats.org/presentationml/2006/main">
  <p:tag name="NUM" val="1"/>
</p:tagLst>
</file>

<file path=ppt/tags/tag40.xml><?xml version="1.0" encoding="utf-8"?>
<p:tagLst xmlns:a="http://schemas.openxmlformats.org/drawingml/2006/main" xmlns:r="http://schemas.openxmlformats.org/officeDocument/2006/relationships" xmlns:p="http://schemas.openxmlformats.org/presentationml/2006/main">
  <p:tag name="NUM" val="2"/>
</p:tagLst>
</file>

<file path=ppt/tags/tag41.xml><?xml version="1.0" encoding="utf-8"?>
<p:tagLst xmlns:a="http://schemas.openxmlformats.org/drawingml/2006/main" xmlns:r="http://schemas.openxmlformats.org/officeDocument/2006/relationships" xmlns:p="http://schemas.openxmlformats.org/presentationml/2006/main">
  <p:tag name="NUM" val="3"/>
</p:tagLst>
</file>

<file path=ppt/tags/tag42.xml><?xml version="1.0" encoding="utf-8"?>
<p:tagLst xmlns:a="http://schemas.openxmlformats.org/drawingml/2006/main" xmlns:r="http://schemas.openxmlformats.org/officeDocument/2006/relationships" xmlns:p="http://schemas.openxmlformats.org/presentationml/2006/main">
  <p:tag name="NUM" val="4"/>
</p:tagLst>
</file>

<file path=ppt/tags/tag43.xml><?xml version="1.0" encoding="utf-8"?>
<p:tagLst xmlns:a="http://schemas.openxmlformats.org/drawingml/2006/main" xmlns:r="http://schemas.openxmlformats.org/officeDocument/2006/relationships" xmlns:p="http://schemas.openxmlformats.org/presentationml/2006/main">
  <p:tag name="NUM" val="1"/>
</p:tagLst>
</file>

<file path=ppt/tags/tag44.xml><?xml version="1.0" encoding="utf-8"?>
<p:tagLst xmlns:a="http://schemas.openxmlformats.org/drawingml/2006/main" xmlns:r="http://schemas.openxmlformats.org/officeDocument/2006/relationships" xmlns:p="http://schemas.openxmlformats.org/presentationml/2006/main">
  <p:tag name="NUM" val="2"/>
</p:tagLst>
</file>

<file path=ppt/tags/tag45.xml><?xml version="1.0" encoding="utf-8"?>
<p:tagLst xmlns:a="http://schemas.openxmlformats.org/drawingml/2006/main" xmlns:r="http://schemas.openxmlformats.org/officeDocument/2006/relationships" xmlns:p="http://schemas.openxmlformats.org/presentationml/2006/main">
  <p:tag name="NUM" val="3"/>
</p:tagLst>
</file>

<file path=ppt/tags/tag46.xml><?xml version="1.0" encoding="utf-8"?>
<p:tagLst xmlns:a="http://schemas.openxmlformats.org/drawingml/2006/main" xmlns:r="http://schemas.openxmlformats.org/officeDocument/2006/relationships" xmlns:p="http://schemas.openxmlformats.org/presentationml/2006/main">
  <p:tag name="NUM" val="4"/>
</p:tagLst>
</file>

<file path=ppt/tags/tag47.xml><?xml version="1.0" encoding="utf-8"?>
<p:tagLst xmlns:a="http://schemas.openxmlformats.org/drawingml/2006/main" xmlns:r="http://schemas.openxmlformats.org/officeDocument/2006/relationships" xmlns:p="http://schemas.openxmlformats.org/presentationml/2006/main">
  <p:tag name="NUM" val="5"/>
</p:tagLst>
</file>

<file path=ppt/tags/tag48.xml><?xml version="1.0" encoding="utf-8"?>
<p:tagLst xmlns:a="http://schemas.openxmlformats.org/drawingml/2006/main" xmlns:r="http://schemas.openxmlformats.org/officeDocument/2006/relationships" xmlns:p="http://schemas.openxmlformats.org/presentationml/2006/main">
  <p:tag name="NUM" val="1"/>
</p:tagLst>
</file>

<file path=ppt/tags/tag49.xml><?xml version="1.0" encoding="utf-8"?>
<p:tagLst xmlns:a="http://schemas.openxmlformats.org/drawingml/2006/main" xmlns:r="http://schemas.openxmlformats.org/officeDocument/2006/relationships" xmlns:p="http://schemas.openxmlformats.org/presentationml/2006/main">
  <p:tag name="NUM" val="2"/>
</p:tagLst>
</file>

<file path=ppt/tags/tag50.xml><?xml version="1.0" encoding="utf-8"?>
<p:tagLst xmlns:a="http://schemas.openxmlformats.org/drawingml/2006/main" xmlns:r="http://schemas.openxmlformats.org/officeDocument/2006/relationships" xmlns:p="http://schemas.openxmlformats.org/presentationml/2006/main">
  <p:tag name="NUM" val="3"/>
</p:tagLst>
</file>

<file path=ppt/tags/tag51.xml><?xml version="1.0" encoding="utf-8"?>
<p:tagLst xmlns:a="http://schemas.openxmlformats.org/drawingml/2006/main" xmlns:r="http://schemas.openxmlformats.org/officeDocument/2006/relationships" xmlns:p="http://schemas.openxmlformats.org/presentationml/2006/main">
  <p:tag name="NUM" val="4"/>
</p:tagLst>
</file>

<file path=ppt/tags/tag52.xml><?xml version="1.0" encoding="utf-8"?>
<p:tagLst xmlns:a="http://schemas.openxmlformats.org/drawingml/2006/main" xmlns:r="http://schemas.openxmlformats.org/officeDocument/2006/relationships" xmlns:p="http://schemas.openxmlformats.org/presentationml/2006/main">
  <p:tag name="NUM" val="1"/>
</p:tagLst>
</file>

<file path=ppt/tags/tag53.xml><?xml version="1.0" encoding="utf-8"?>
<p:tagLst xmlns:a="http://schemas.openxmlformats.org/drawingml/2006/main" xmlns:r="http://schemas.openxmlformats.org/officeDocument/2006/relationships" xmlns:p="http://schemas.openxmlformats.org/presentationml/2006/main">
  <p:tag name="NUM" val="2"/>
</p:tagLst>
</file>

<file path=ppt/tags/tag54.xml><?xml version="1.0" encoding="utf-8"?>
<p:tagLst xmlns:a="http://schemas.openxmlformats.org/drawingml/2006/main" xmlns:r="http://schemas.openxmlformats.org/officeDocument/2006/relationships" xmlns:p="http://schemas.openxmlformats.org/presentationml/2006/main">
  <p:tag name="NUM" val="3"/>
</p:tagLst>
</file>

<file path=ppt/tags/tag55.xml><?xml version="1.0" encoding="utf-8"?>
<p:tagLst xmlns:a="http://schemas.openxmlformats.org/drawingml/2006/main" xmlns:r="http://schemas.openxmlformats.org/officeDocument/2006/relationships" xmlns:p="http://schemas.openxmlformats.org/presentationml/2006/main">
  <p:tag name="NUM" val="4"/>
</p:tagLst>
</file>

<file path=ppt/tags/tag56.xml><?xml version="1.0" encoding="utf-8"?>
<p:tagLst xmlns:a="http://schemas.openxmlformats.org/drawingml/2006/main" xmlns:r="http://schemas.openxmlformats.org/officeDocument/2006/relationships" xmlns:p="http://schemas.openxmlformats.org/presentationml/2006/main">
  <p:tag name="NUM" val="5"/>
</p:tagLst>
</file>

<file path=ppt/tags/tag57.xml><?xml version="1.0" encoding="utf-8"?>
<p:tagLst xmlns:a="http://schemas.openxmlformats.org/drawingml/2006/main" xmlns:r="http://schemas.openxmlformats.org/officeDocument/2006/relationships" xmlns:p="http://schemas.openxmlformats.org/presentationml/2006/main">
  <p:tag name="NUM" val="1"/>
</p:tagLst>
</file>

<file path=ppt/tags/tag58.xml><?xml version="1.0" encoding="utf-8"?>
<p:tagLst xmlns:a="http://schemas.openxmlformats.org/drawingml/2006/main" xmlns:r="http://schemas.openxmlformats.org/officeDocument/2006/relationships" xmlns:p="http://schemas.openxmlformats.org/presentationml/2006/main">
  <p:tag name="NUM" val="2"/>
</p:tagLst>
</file>

<file path=ppt/tags/tag59.xml><?xml version="1.0" encoding="utf-8"?>
<p:tagLst xmlns:a="http://schemas.openxmlformats.org/drawingml/2006/main" xmlns:r="http://schemas.openxmlformats.org/officeDocument/2006/relationships" xmlns:p="http://schemas.openxmlformats.org/presentationml/2006/main">
  <p:tag name="NUM" val="3"/>
</p:tagLst>
</file>

<file path=ppt/tags/tag60.xml><?xml version="1.0" encoding="utf-8"?>
<p:tagLst xmlns:a="http://schemas.openxmlformats.org/drawingml/2006/main" xmlns:r="http://schemas.openxmlformats.org/officeDocument/2006/relationships" xmlns:p="http://schemas.openxmlformats.org/presentationml/2006/main">
  <p:tag name="NUM" val="4"/>
</p:tagLst>
</file>

<file path=ppt/tags/tag61.xml><?xml version="1.0" encoding="utf-8"?>
<p:tagLst xmlns:a="http://schemas.openxmlformats.org/drawingml/2006/main" xmlns:r="http://schemas.openxmlformats.org/officeDocument/2006/relationships" xmlns:p="http://schemas.openxmlformats.org/presentationml/2006/main">
  <p:tag name="NUM" val="5"/>
</p:tagLst>
</file>

<file path=ppt/tags/tag62.xml><?xml version="1.0" encoding="utf-8"?>
<p:tagLst xmlns:a="http://schemas.openxmlformats.org/drawingml/2006/main" xmlns:r="http://schemas.openxmlformats.org/officeDocument/2006/relationships" xmlns:p="http://schemas.openxmlformats.org/presentationml/2006/main">
  <p:tag name="NUM" val="1"/>
</p:tagLst>
</file>

<file path=ppt/tags/tag63.xml><?xml version="1.0" encoding="utf-8"?>
<p:tagLst xmlns:a="http://schemas.openxmlformats.org/drawingml/2006/main" xmlns:r="http://schemas.openxmlformats.org/officeDocument/2006/relationships" xmlns:p="http://schemas.openxmlformats.org/presentationml/2006/main">
  <p:tag name="NUM" val="2"/>
</p:tagLst>
</file>

<file path=ppt/tags/tag64.xml><?xml version="1.0" encoding="utf-8"?>
<p:tagLst xmlns:a="http://schemas.openxmlformats.org/drawingml/2006/main" xmlns:r="http://schemas.openxmlformats.org/officeDocument/2006/relationships" xmlns:p="http://schemas.openxmlformats.org/presentationml/2006/main">
  <p:tag name="NUM" val="3"/>
</p:tagLst>
</file>

<file path=ppt/tags/tag65.xml><?xml version="1.0" encoding="utf-8"?>
<p:tagLst xmlns:a="http://schemas.openxmlformats.org/drawingml/2006/main" xmlns:r="http://schemas.openxmlformats.org/officeDocument/2006/relationships" xmlns:p="http://schemas.openxmlformats.org/presentationml/2006/main">
  <p:tag name="NUM" val="4"/>
</p:tagLst>
</file>

<file path=ppt/tags/tag66.xml><?xml version="1.0" encoding="utf-8"?>
<p:tagLst xmlns:a="http://schemas.openxmlformats.org/drawingml/2006/main" xmlns:r="http://schemas.openxmlformats.org/officeDocument/2006/relationships" xmlns:p="http://schemas.openxmlformats.org/presentationml/2006/main">
  <p:tag name="NUM" val="1"/>
</p:tagLst>
</file>

<file path=ppt/tags/tag67.xml><?xml version="1.0" encoding="utf-8"?>
<p:tagLst xmlns:a="http://schemas.openxmlformats.org/drawingml/2006/main" xmlns:r="http://schemas.openxmlformats.org/officeDocument/2006/relationships" xmlns:p="http://schemas.openxmlformats.org/presentationml/2006/main">
  <p:tag name="NUM" val="2"/>
</p:tagLst>
</file>

<file path=ppt/tags/tag68.xml><?xml version="1.0" encoding="utf-8"?>
<p:tagLst xmlns:a="http://schemas.openxmlformats.org/drawingml/2006/main" xmlns:r="http://schemas.openxmlformats.org/officeDocument/2006/relationships" xmlns:p="http://schemas.openxmlformats.org/presentationml/2006/main">
  <p:tag name="NUM" val="3"/>
</p:tagLst>
</file>

<file path=ppt/tags/tag69.xml><?xml version="1.0" encoding="utf-8"?>
<p:tagLst xmlns:a="http://schemas.openxmlformats.org/drawingml/2006/main" xmlns:r="http://schemas.openxmlformats.org/officeDocument/2006/relationships" xmlns:p="http://schemas.openxmlformats.org/presentationml/2006/main">
  <p:tag name="NUM" val="4"/>
</p:tagLst>
</file>

<file path=ppt/tags/tag70.xml><?xml version="1.0" encoding="utf-8"?>
<p:tagLst xmlns:a="http://schemas.openxmlformats.org/drawingml/2006/main" xmlns:r="http://schemas.openxmlformats.org/officeDocument/2006/relationships" xmlns:p="http://schemas.openxmlformats.org/presentationml/2006/main">
  <p:tag name="NUM" val="5"/>
</p:tagLst>
</file>

<file path=ppt/tags/tag71.xml><?xml version="1.0" encoding="utf-8"?>
<p:tagLst xmlns:a="http://schemas.openxmlformats.org/drawingml/2006/main" xmlns:r="http://schemas.openxmlformats.org/officeDocument/2006/relationships" xmlns:p="http://schemas.openxmlformats.org/presentationml/2006/main">
  <p:tag name="NUM" val="6"/>
</p:tagLst>
</file>

<file path=ppt/tags/tag72.xml><?xml version="1.0" encoding="utf-8"?>
<p:tagLst xmlns:a="http://schemas.openxmlformats.org/drawingml/2006/main" xmlns:r="http://schemas.openxmlformats.org/officeDocument/2006/relationships" xmlns:p="http://schemas.openxmlformats.org/presentationml/2006/main">
  <p:tag name="NUM" val="7"/>
</p:tagLst>
</file>

<file path=ppt/tags/tag73.xml><?xml version="1.0" encoding="utf-8"?>
<p:tagLst xmlns:a="http://schemas.openxmlformats.org/drawingml/2006/main" xmlns:r="http://schemas.openxmlformats.org/officeDocument/2006/relationships" xmlns:p="http://schemas.openxmlformats.org/presentationml/2006/main">
  <p:tag name="NUM" val="8"/>
</p:tagLst>
</file>

<file path=ppt/tags/tag74.xml><?xml version="1.0" encoding="utf-8"?>
<p:tagLst xmlns:a="http://schemas.openxmlformats.org/drawingml/2006/main" xmlns:r="http://schemas.openxmlformats.org/officeDocument/2006/relationships" xmlns:p="http://schemas.openxmlformats.org/presentationml/2006/main">
  <p:tag name="NUM" val="1"/>
</p:tagLst>
</file>

<file path=ppt/tags/tag75.xml><?xml version="1.0" encoding="utf-8"?>
<p:tagLst xmlns:a="http://schemas.openxmlformats.org/drawingml/2006/main" xmlns:r="http://schemas.openxmlformats.org/officeDocument/2006/relationships" xmlns:p="http://schemas.openxmlformats.org/presentationml/2006/main">
  <p:tag name="NUM" val="2"/>
</p:tagLst>
</file>

<file path=ppt/tags/tag76.xml><?xml version="1.0" encoding="utf-8"?>
<p:tagLst xmlns:a="http://schemas.openxmlformats.org/drawingml/2006/main" xmlns:r="http://schemas.openxmlformats.org/officeDocument/2006/relationships" xmlns:p="http://schemas.openxmlformats.org/presentationml/2006/main">
  <p:tag name="NUM" val="3"/>
</p:tagLst>
</file>

<file path=ppt/tags/tag77.xml><?xml version="1.0" encoding="utf-8"?>
<p:tagLst xmlns:a="http://schemas.openxmlformats.org/drawingml/2006/main" xmlns:r="http://schemas.openxmlformats.org/officeDocument/2006/relationships" xmlns:p="http://schemas.openxmlformats.org/presentationml/2006/main">
  <p:tag name="NUM" val="4"/>
</p:tagLst>
</file>

<file path=ppt/tags/tag78.xml><?xml version="1.0" encoding="utf-8"?>
<p:tagLst xmlns:a="http://schemas.openxmlformats.org/drawingml/2006/main" xmlns:r="http://schemas.openxmlformats.org/officeDocument/2006/relationships" xmlns:p="http://schemas.openxmlformats.org/presentationml/2006/main">
  <p:tag name="NUM" val="5"/>
</p:tagLst>
</file>

<file path=ppt/tags/tag79.xml><?xml version="1.0" encoding="utf-8"?>
<p:tagLst xmlns:a="http://schemas.openxmlformats.org/drawingml/2006/main" xmlns:r="http://schemas.openxmlformats.org/officeDocument/2006/relationships" xmlns:p="http://schemas.openxmlformats.org/presentationml/2006/main">
  <p:tag name="NUM" val="1"/>
</p:tagLst>
</file>

<file path=ppt/tags/tag80.xml><?xml version="1.0" encoding="utf-8"?>
<p:tagLst xmlns:a="http://schemas.openxmlformats.org/drawingml/2006/main" xmlns:r="http://schemas.openxmlformats.org/officeDocument/2006/relationships" xmlns:p="http://schemas.openxmlformats.org/presentationml/2006/main">
  <p:tag name="NUM" val="2"/>
</p:tagLst>
</file>

<file path=ppt/tags/tag81.xml><?xml version="1.0" encoding="utf-8"?>
<p:tagLst xmlns:a="http://schemas.openxmlformats.org/drawingml/2006/main" xmlns:r="http://schemas.openxmlformats.org/officeDocument/2006/relationships" xmlns:p="http://schemas.openxmlformats.org/presentationml/2006/main">
  <p:tag name="NUM" val="3"/>
</p:tagLst>
</file>

<file path=ppt/tags/tag82.xml><?xml version="1.0" encoding="utf-8"?>
<p:tagLst xmlns:a="http://schemas.openxmlformats.org/drawingml/2006/main" xmlns:r="http://schemas.openxmlformats.org/officeDocument/2006/relationships" xmlns:p="http://schemas.openxmlformats.org/presentationml/2006/main">
  <p:tag name="NUM" val="4"/>
</p:tagLst>
</file>

<file path=ppt/tags/tag83.xml><?xml version="1.0" encoding="utf-8"?>
<p:tagLst xmlns:a="http://schemas.openxmlformats.org/drawingml/2006/main" xmlns:r="http://schemas.openxmlformats.org/officeDocument/2006/relationships" xmlns:p="http://schemas.openxmlformats.org/presentationml/2006/main">
  <p:tag name="NUM" val="1"/>
</p:tagLst>
</file>

<file path=ppt/tags/tag84.xml><?xml version="1.0" encoding="utf-8"?>
<p:tagLst xmlns:a="http://schemas.openxmlformats.org/drawingml/2006/main" xmlns:r="http://schemas.openxmlformats.org/officeDocument/2006/relationships" xmlns:p="http://schemas.openxmlformats.org/presentationml/2006/main">
  <p:tag name="NUM" val="2"/>
</p:tagLst>
</file>

<file path=ppt/tags/tag85.xml><?xml version="1.0" encoding="utf-8"?>
<p:tagLst xmlns:a="http://schemas.openxmlformats.org/drawingml/2006/main" xmlns:r="http://schemas.openxmlformats.org/officeDocument/2006/relationships" xmlns:p="http://schemas.openxmlformats.org/presentationml/2006/main">
  <p:tag name="NUM" val="3"/>
</p:tagLst>
</file>

<file path=ppt/tags/tag86.xml><?xml version="1.0" encoding="utf-8"?>
<p:tagLst xmlns:a="http://schemas.openxmlformats.org/drawingml/2006/main" xmlns:r="http://schemas.openxmlformats.org/officeDocument/2006/relationships" xmlns:p="http://schemas.openxmlformats.org/presentationml/2006/main">
  <p:tag name="NUM" val="4"/>
</p:tagLst>
</file>

<file path=ppt/tags/tag87.xml><?xml version="1.0" encoding="utf-8"?>
<p:tagLst xmlns:a="http://schemas.openxmlformats.org/drawingml/2006/main" xmlns:r="http://schemas.openxmlformats.org/officeDocument/2006/relationships" xmlns:p="http://schemas.openxmlformats.org/presentationml/2006/main">
  <p:tag name="NUM" val="1"/>
</p:tagLst>
</file>

<file path=ppt/tags/tag88.xml><?xml version="1.0" encoding="utf-8"?>
<p:tagLst xmlns:a="http://schemas.openxmlformats.org/drawingml/2006/main" xmlns:r="http://schemas.openxmlformats.org/officeDocument/2006/relationships" xmlns:p="http://schemas.openxmlformats.org/presentationml/2006/main">
  <p:tag name="NUM" val="2"/>
</p:tagLst>
</file>

<file path=ppt/tags/tag89.xml><?xml version="1.0" encoding="utf-8"?>
<p:tagLst xmlns:a="http://schemas.openxmlformats.org/drawingml/2006/main" xmlns:r="http://schemas.openxmlformats.org/officeDocument/2006/relationships" xmlns:p="http://schemas.openxmlformats.org/presentationml/2006/main">
  <p:tag name="NUM" val="3"/>
</p:tagLst>
</file>

<file path=ppt/tags/tag90.xml><?xml version="1.0" encoding="utf-8"?>
<p:tagLst xmlns:a="http://schemas.openxmlformats.org/drawingml/2006/main" xmlns:r="http://schemas.openxmlformats.org/officeDocument/2006/relationships" xmlns:p="http://schemas.openxmlformats.org/presentationml/2006/main">
  <p:tag name="NUM" val="4"/>
</p:tagLst>
</file>

<file path=ppt/tags/tag91.xml><?xml version="1.0" encoding="utf-8"?>
<p:tagLst xmlns:a="http://schemas.openxmlformats.org/drawingml/2006/main" xmlns:r="http://schemas.openxmlformats.org/officeDocument/2006/relationships" xmlns:p="http://schemas.openxmlformats.org/presentationml/2006/main">
  <p:tag name="NUM" val="5"/>
</p:tagLst>
</file>

<file path=ppt/tags/tag92.xml><?xml version="1.0" encoding="utf-8"?>
<p:tagLst xmlns:a="http://schemas.openxmlformats.org/drawingml/2006/main" xmlns:r="http://schemas.openxmlformats.org/officeDocument/2006/relationships" xmlns:p="http://schemas.openxmlformats.org/presentationml/2006/main">
  <p:tag name="NUM" val="6"/>
</p:tagLst>
</file>

<file path=ppt/tags/tag93.xml><?xml version="1.0" encoding="utf-8"?>
<p:tagLst xmlns:a="http://schemas.openxmlformats.org/drawingml/2006/main" xmlns:r="http://schemas.openxmlformats.org/officeDocument/2006/relationships" xmlns:p="http://schemas.openxmlformats.org/presentationml/2006/main">
  <p:tag name="NUM" val="1"/>
</p:tagLst>
</file>

<file path=ppt/tags/tag94.xml><?xml version="1.0" encoding="utf-8"?>
<p:tagLst xmlns:a="http://schemas.openxmlformats.org/drawingml/2006/main" xmlns:r="http://schemas.openxmlformats.org/officeDocument/2006/relationships" xmlns:p="http://schemas.openxmlformats.org/presentationml/2006/main">
  <p:tag name="NUM" val="2"/>
</p:tagLst>
</file>

<file path=ppt/tags/tag95.xml><?xml version="1.0" encoding="utf-8"?>
<p:tagLst xmlns:a="http://schemas.openxmlformats.org/drawingml/2006/main" xmlns:r="http://schemas.openxmlformats.org/officeDocument/2006/relationships" xmlns:p="http://schemas.openxmlformats.org/presentationml/2006/main">
  <p:tag name="NUM" val="3"/>
</p:tagLst>
</file>

<file path=ppt/tags/tag96.xml><?xml version="1.0" encoding="utf-8"?>
<p:tagLst xmlns:a="http://schemas.openxmlformats.org/drawingml/2006/main" xmlns:r="http://schemas.openxmlformats.org/officeDocument/2006/relationships" xmlns:p="http://schemas.openxmlformats.org/presentationml/2006/main">
  <p:tag name="NUM" val="4"/>
</p:tagLst>
</file>

<file path=ppt/tags/tag97.xml><?xml version="1.0" encoding="utf-8"?>
<p:tagLst xmlns:a="http://schemas.openxmlformats.org/drawingml/2006/main" xmlns:r="http://schemas.openxmlformats.org/officeDocument/2006/relationships" xmlns:p="http://schemas.openxmlformats.org/presentationml/2006/main">
  <p:tag name="NUM" val="5"/>
</p:tagLst>
</file>

<file path=ppt/tags/tag98.xml><?xml version="1.0" encoding="utf-8"?>
<p:tagLst xmlns:a="http://schemas.openxmlformats.org/drawingml/2006/main" xmlns:r="http://schemas.openxmlformats.org/officeDocument/2006/relationships" xmlns:p="http://schemas.openxmlformats.org/presentationml/2006/main">
  <p:tag name="NUM" val="1"/>
</p:tagLst>
</file>

<file path=ppt/tags/tag99.xml><?xml version="1.0" encoding="utf-8"?>
<p:tagLst xmlns:a="http://schemas.openxmlformats.org/drawingml/2006/main" xmlns:r="http://schemas.openxmlformats.org/officeDocument/2006/relationships" xmlns:p="http://schemas.openxmlformats.org/presentationml/2006/main">
  <p:tag name="NUM" val="2"/>
</p:tagLst>
</file>

<file path=ppt/tags/tag100.xml><?xml version="1.0" encoding="utf-8"?>
<p:tagLst xmlns:a="http://schemas.openxmlformats.org/drawingml/2006/main" xmlns:r="http://schemas.openxmlformats.org/officeDocument/2006/relationships" xmlns:p="http://schemas.openxmlformats.org/presentationml/2006/main">
  <p:tag name="NUM" val="3"/>
</p:tagLst>
</file>

<file path=ppt/tags/tag101.xml><?xml version="1.0" encoding="utf-8"?>
<p:tagLst xmlns:a="http://schemas.openxmlformats.org/drawingml/2006/main" xmlns:r="http://schemas.openxmlformats.org/officeDocument/2006/relationships" xmlns:p="http://schemas.openxmlformats.org/presentationml/2006/main">
  <p:tag name="NUM" val="4"/>
</p:tagLst>
</file>

<file path=ppt/tags/tag102.xml><?xml version="1.0" encoding="utf-8"?>
<p:tagLst xmlns:a="http://schemas.openxmlformats.org/drawingml/2006/main" xmlns:r="http://schemas.openxmlformats.org/officeDocument/2006/relationships" xmlns:p="http://schemas.openxmlformats.org/presentationml/2006/main">
  <p:tag name="NUM" val="5"/>
</p:tagLst>
</file>

<file path=ppt/tags/tag103.xml><?xml version="1.0" encoding="utf-8"?>
<p:tagLst xmlns:a="http://schemas.openxmlformats.org/drawingml/2006/main" xmlns:r="http://schemas.openxmlformats.org/officeDocument/2006/relationships" xmlns:p="http://schemas.openxmlformats.org/presentationml/2006/main">
  <p:tag name="NUM" val="1"/>
</p:tagLst>
</file>

<file path=ppt/tags/tag104.xml><?xml version="1.0" encoding="utf-8"?>
<p:tagLst xmlns:a="http://schemas.openxmlformats.org/drawingml/2006/main" xmlns:r="http://schemas.openxmlformats.org/officeDocument/2006/relationships" xmlns:p="http://schemas.openxmlformats.org/presentationml/2006/main">
  <p:tag name="NUM" val="2"/>
</p:tagLst>
</file>

<file path=ppt/tags/tag105.xml><?xml version="1.0" encoding="utf-8"?>
<p:tagLst xmlns:a="http://schemas.openxmlformats.org/drawingml/2006/main" xmlns:r="http://schemas.openxmlformats.org/officeDocument/2006/relationships" xmlns:p="http://schemas.openxmlformats.org/presentationml/2006/main">
  <p:tag name="NUM" val="3"/>
</p:tagLst>
</file>

<file path=ppt/tags/tag106.xml><?xml version="1.0" encoding="utf-8"?>
<p:tagLst xmlns:a="http://schemas.openxmlformats.org/drawingml/2006/main" xmlns:r="http://schemas.openxmlformats.org/officeDocument/2006/relationships" xmlns:p="http://schemas.openxmlformats.org/presentationml/2006/main">
  <p:tag name="NUM" val="4"/>
</p:tagLst>
</file>

<file path=ppt/tags/tag107.xml><?xml version="1.0" encoding="utf-8"?>
<p:tagLst xmlns:a="http://schemas.openxmlformats.org/drawingml/2006/main" xmlns:r="http://schemas.openxmlformats.org/officeDocument/2006/relationships" xmlns:p="http://schemas.openxmlformats.org/presentationml/2006/main">
  <p:tag name="NUM" val="5"/>
</p:tagLst>
</file>

<file path=ppt/tags/tag108.xml><?xml version="1.0" encoding="utf-8"?>
<p:tagLst xmlns:a="http://schemas.openxmlformats.org/drawingml/2006/main" xmlns:r="http://schemas.openxmlformats.org/officeDocument/2006/relationships" xmlns:p="http://schemas.openxmlformats.org/presentationml/2006/main">
  <p:tag name="NUM" val="1"/>
</p:tagLst>
</file>

<file path=ppt/tags/tag109.xml><?xml version="1.0" encoding="utf-8"?>
<p:tagLst xmlns:a="http://schemas.openxmlformats.org/drawingml/2006/main" xmlns:r="http://schemas.openxmlformats.org/officeDocument/2006/relationships" xmlns:p="http://schemas.openxmlformats.org/presentationml/2006/main">
  <p:tag name="NUM" val="2"/>
</p:tagLst>
</file>

<file path=ppt/tags/tag110.xml><?xml version="1.0" encoding="utf-8"?>
<p:tagLst xmlns:a="http://schemas.openxmlformats.org/drawingml/2006/main" xmlns:r="http://schemas.openxmlformats.org/officeDocument/2006/relationships" xmlns:p="http://schemas.openxmlformats.org/presentationml/2006/main">
  <p:tag name="NUM" val="3"/>
</p:tagLst>
</file>

<file path=ppt/tags/tag111.xml><?xml version="1.0" encoding="utf-8"?>
<p:tagLst xmlns:a="http://schemas.openxmlformats.org/drawingml/2006/main" xmlns:r="http://schemas.openxmlformats.org/officeDocument/2006/relationships" xmlns:p="http://schemas.openxmlformats.org/presentationml/2006/main">
  <p:tag name="NUM" val="4"/>
</p:tagLst>
</file>

<file path=ppt/tags/tag112.xml><?xml version="1.0" encoding="utf-8"?>
<p:tagLst xmlns:a="http://schemas.openxmlformats.org/drawingml/2006/main" xmlns:r="http://schemas.openxmlformats.org/officeDocument/2006/relationships" xmlns:p="http://schemas.openxmlformats.org/presentationml/2006/main">
  <p:tag name="NUM" val="5"/>
</p:tagLst>
</file>

<file path=ppt/tags/tag113.xml><?xml version="1.0" encoding="utf-8"?>
<p:tagLst xmlns:a="http://schemas.openxmlformats.org/drawingml/2006/main" xmlns:r="http://schemas.openxmlformats.org/officeDocument/2006/relationships" xmlns:p="http://schemas.openxmlformats.org/presentationml/2006/main">
  <p:tag name="NUM" val="1"/>
</p:tagLst>
</file>

<file path=ppt/tags/tag114.xml><?xml version="1.0" encoding="utf-8"?>
<p:tagLst xmlns:a="http://schemas.openxmlformats.org/drawingml/2006/main" xmlns:r="http://schemas.openxmlformats.org/officeDocument/2006/relationships" xmlns:p="http://schemas.openxmlformats.org/presentationml/2006/main">
  <p:tag name="NUM" val="2"/>
</p:tagLst>
</file>

<file path=ppt/tags/tag115.xml><?xml version="1.0" encoding="utf-8"?>
<p:tagLst xmlns:a="http://schemas.openxmlformats.org/drawingml/2006/main" xmlns:r="http://schemas.openxmlformats.org/officeDocument/2006/relationships" xmlns:p="http://schemas.openxmlformats.org/presentationml/2006/main">
  <p:tag name="NUM" val="3"/>
</p:tagLst>
</file>

<file path=ppt/tags/tag116.xml><?xml version="1.0" encoding="utf-8"?>
<p:tagLst xmlns:a="http://schemas.openxmlformats.org/drawingml/2006/main" xmlns:r="http://schemas.openxmlformats.org/officeDocument/2006/relationships" xmlns:p="http://schemas.openxmlformats.org/presentationml/2006/main">
  <p:tag name="NUM" val="4"/>
</p:tagLst>
</file>

<file path=ppt/tags/tag117.xml><?xml version="1.0" encoding="utf-8"?>
<p:tagLst xmlns:a="http://schemas.openxmlformats.org/drawingml/2006/main" xmlns:r="http://schemas.openxmlformats.org/officeDocument/2006/relationships" xmlns:p="http://schemas.openxmlformats.org/presentationml/2006/main">
  <p:tag name="NUM" val="5"/>
</p:tagLst>
</file>

<file path=ppt/tags/tag118.xml><?xml version="1.0" encoding="utf-8"?>
<p:tagLst xmlns:a="http://schemas.openxmlformats.org/drawingml/2006/main" xmlns:r="http://schemas.openxmlformats.org/officeDocument/2006/relationships" xmlns:p="http://schemas.openxmlformats.org/presentationml/2006/main">
  <p:tag name="NUM" val="6"/>
</p:tagLst>
</file>

<file path=ppt/tags/tag119.xml><?xml version="1.0" encoding="utf-8"?>
<p:tagLst xmlns:a="http://schemas.openxmlformats.org/drawingml/2006/main" xmlns:r="http://schemas.openxmlformats.org/officeDocument/2006/relationships" xmlns:p="http://schemas.openxmlformats.org/presentationml/2006/main">
  <p:tag name="NUM" val="1"/>
</p:tagLst>
</file>

<file path=ppt/tags/tag120.xml><?xml version="1.0" encoding="utf-8"?>
<p:tagLst xmlns:a="http://schemas.openxmlformats.org/drawingml/2006/main" xmlns:r="http://schemas.openxmlformats.org/officeDocument/2006/relationships" xmlns:p="http://schemas.openxmlformats.org/presentationml/2006/main">
  <p:tag name="NUM" val="2"/>
</p:tagLst>
</file>

<file path=ppt/tags/tag121.xml><?xml version="1.0" encoding="utf-8"?>
<p:tagLst xmlns:a="http://schemas.openxmlformats.org/drawingml/2006/main" xmlns:r="http://schemas.openxmlformats.org/officeDocument/2006/relationships" xmlns:p="http://schemas.openxmlformats.org/presentationml/2006/main">
  <p:tag name="NUM" val="3"/>
</p:tagLst>
</file>

<file path=ppt/tags/tag122.xml><?xml version="1.0" encoding="utf-8"?>
<p:tagLst xmlns:a="http://schemas.openxmlformats.org/drawingml/2006/main" xmlns:r="http://schemas.openxmlformats.org/officeDocument/2006/relationships" xmlns:p="http://schemas.openxmlformats.org/presentationml/2006/main">
  <p:tag name="NUM" val="4"/>
</p:tagLst>
</file>

<file path=ppt/tags/tag123.xml><?xml version="1.0" encoding="utf-8"?>
<p:tagLst xmlns:a="http://schemas.openxmlformats.org/drawingml/2006/main" xmlns:r="http://schemas.openxmlformats.org/officeDocument/2006/relationships" xmlns:p="http://schemas.openxmlformats.org/presentationml/2006/main">
  <p:tag name="NUM" val="7"/>
</p:tagLst>
</file>

<file path=ppt/tags/tag124.xml><?xml version="1.0" encoding="utf-8"?>
<p:tagLst xmlns:a="http://schemas.openxmlformats.org/drawingml/2006/main" xmlns:r="http://schemas.openxmlformats.org/officeDocument/2006/relationships" xmlns:p="http://schemas.openxmlformats.org/presentationml/2006/main">
  <p:tag name="NUM" val="8"/>
</p:tagLst>
</file>

<file path=ppt/tags/tag125.xml><?xml version="1.0" encoding="utf-8"?>
<p:tagLst xmlns:a="http://schemas.openxmlformats.org/drawingml/2006/main" xmlns:r="http://schemas.openxmlformats.org/officeDocument/2006/relationships" xmlns:p="http://schemas.openxmlformats.org/presentationml/2006/main">
  <p:tag name="NUM" val="9"/>
</p:tagLst>
</file>

<file path=ppt/tags/tag126.xml><?xml version="1.0" encoding="utf-8"?>
<p:tagLst xmlns:a="http://schemas.openxmlformats.org/drawingml/2006/main" xmlns:r="http://schemas.openxmlformats.org/officeDocument/2006/relationships" xmlns:p="http://schemas.openxmlformats.org/presentationml/2006/main">
  <p:tag name="NUM" val="1"/>
</p:tagLst>
</file>

<file path=ppt/tags/tag127.xml><?xml version="1.0" encoding="utf-8"?>
<p:tagLst xmlns:a="http://schemas.openxmlformats.org/drawingml/2006/main" xmlns:r="http://schemas.openxmlformats.org/officeDocument/2006/relationships" xmlns:p="http://schemas.openxmlformats.org/presentationml/2006/main">
  <p:tag name="NUM" val="2"/>
</p:tagLst>
</file>

<file path=ppt/tags/tag128.xml><?xml version="1.0" encoding="utf-8"?>
<p:tagLst xmlns:a="http://schemas.openxmlformats.org/drawingml/2006/main" xmlns:r="http://schemas.openxmlformats.org/officeDocument/2006/relationships" xmlns:p="http://schemas.openxmlformats.org/presentationml/2006/main">
  <p:tag name="NUM" val="3"/>
</p:tagLst>
</file>

<file path=ppt/tags/tag129.xml><?xml version="1.0" encoding="utf-8"?>
<p:tagLst xmlns:a="http://schemas.openxmlformats.org/drawingml/2006/main" xmlns:r="http://schemas.openxmlformats.org/officeDocument/2006/relationships" xmlns:p="http://schemas.openxmlformats.org/presentationml/2006/main">
  <p:tag name="NUM" val="4"/>
</p:tagLst>
</file>

<file path=ppt/tags/tag130.xml><?xml version="1.0" encoding="utf-8"?>
<p:tagLst xmlns:a="http://schemas.openxmlformats.org/drawingml/2006/main" xmlns:r="http://schemas.openxmlformats.org/officeDocument/2006/relationships" xmlns:p="http://schemas.openxmlformats.org/presentationml/2006/main">
  <p:tag name="NUM" val="5"/>
</p:tagLst>
</file>

<file path=ppt/tags/tag131.xml><?xml version="1.0" encoding="utf-8"?>
<p:tagLst xmlns:a="http://schemas.openxmlformats.org/drawingml/2006/main" xmlns:r="http://schemas.openxmlformats.org/officeDocument/2006/relationships" xmlns:p="http://schemas.openxmlformats.org/presentationml/2006/main">
  <p:tag name="NUM" val="6"/>
</p:tagLst>
</file>

<file path=ppt/tags/tag132.xml><?xml version="1.0" encoding="utf-8"?>
<p:tagLst xmlns:a="http://schemas.openxmlformats.org/drawingml/2006/main" xmlns:r="http://schemas.openxmlformats.org/officeDocument/2006/relationships" xmlns:p="http://schemas.openxmlformats.org/presentationml/2006/main">
  <p:tag name="NUM" val="7"/>
</p:tagLst>
</file>

<file path=ppt/tags/tag133.xml><?xml version="1.0" encoding="utf-8"?>
<p:tagLst xmlns:a="http://schemas.openxmlformats.org/drawingml/2006/main" xmlns:r="http://schemas.openxmlformats.org/officeDocument/2006/relationships" xmlns:p="http://schemas.openxmlformats.org/presentationml/2006/main">
  <p:tag name="NUM" val="1"/>
</p:tagLst>
</file>

<file path=ppt/tags/tag134.xml><?xml version="1.0" encoding="utf-8"?>
<p:tagLst xmlns:a="http://schemas.openxmlformats.org/drawingml/2006/main" xmlns:r="http://schemas.openxmlformats.org/officeDocument/2006/relationships" xmlns:p="http://schemas.openxmlformats.org/presentationml/2006/main">
  <p:tag name="NUM" val="2"/>
</p:tagLst>
</file>

<file path=ppt/tags/tag135.xml><?xml version="1.0" encoding="utf-8"?>
<p:tagLst xmlns:a="http://schemas.openxmlformats.org/drawingml/2006/main" xmlns:r="http://schemas.openxmlformats.org/officeDocument/2006/relationships" xmlns:p="http://schemas.openxmlformats.org/presentationml/2006/main">
  <p:tag name="NUM" val="3"/>
</p:tagLst>
</file>

<file path=ppt/tags/tag136.xml><?xml version="1.0" encoding="utf-8"?>
<p:tagLst xmlns:a="http://schemas.openxmlformats.org/drawingml/2006/main" xmlns:r="http://schemas.openxmlformats.org/officeDocument/2006/relationships" xmlns:p="http://schemas.openxmlformats.org/presentationml/2006/main">
  <p:tag name="NUM" val="4"/>
</p:tagLst>
</file>

<file path=ppt/tags/tag137.xml><?xml version="1.0" encoding="utf-8"?>
<p:tagLst xmlns:a="http://schemas.openxmlformats.org/drawingml/2006/main" xmlns:r="http://schemas.openxmlformats.org/officeDocument/2006/relationships" xmlns:p="http://schemas.openxmlformats.org/presentationml/2006/main">
  <p:tag name="NUM" val="5"/>
</p:tagLst>
</file>

<file path=ppt/tags/tag138.xml><?xml version="1.0" encoding="utf-8"?>
<p:tagLst xmlns:a="http://schemas.openxmlformats.org/drawingml/2006/main" xmlns:r="http://schemas.openxmlformats.org/officeDocument/2006/relationships" xmlns:p="http://schemas.openxmlformats.org/presentationml/2006/main">
  <p:tag name="NUM" val="1"/>
</p:tagLst>
</file>

<file path=ppt/tags/tag139.xml><?xml version="1.0" encoding="utf-8"?>
<p:tagLst xmlns:a="http://schemas.openxmlformats.org/drawingml/2006/main" xmlns:r="http://schemas.openxmlformats.org/officeDocument/2006/relationships" xmlns:p="http://schemas.openxmlformats.org/presentationml/2006/main">
  <p:tag name="NUM" val="2"/>
</p:tagLst>
</file>

<file path=ppt/tags/tag140.xml><?xml version="1.0" encoding="utf-8"?>
<p:tagLst xmlns:a="http://schemas.openxmlformats.org/drawingml/2006/main" xmlns:r="http://schemas.openxmlformats.org/officeDocument/2006/relationships" xmlns:p="http://schemas.openxmlformats.org/presentationml/2006/main">
  <p:tag name="NUM" val="3"/>
</p:tagLst>
</file>

<file path=ppt/tags/tag141.xml><?xml version="1.0" encoding="utf-8"?>
<p:tagLst xmlns:a="http://schemas.openxmlformats.org/drawingml/2006/main" xmlns:r="http://schemas.openxmlformats.org/officeDocument/2006/relationships" xmlns:p="http://schemas.openxmlformats.org/presentationml/2006/main">
  <p:tag name="NUM" val="4"/>
</p:tagLst>
</file>

<file path=ppt/tags/tag142.xml><?xml version="1.0" encoding="utf-8"?>
<p:tagLst xmlns:a="http://schemas.openxmlformats.org/drawingml/2006/main" xmlns:r="http://schemas.openxmlformats.org/officeDocument/2006/relationships" xmlns:p="http://schemas.openxmlformats.org/presentationml/2006/main">
  <p:tag name="NUM" val="5"/>
</p:tagLst>
</file>

<file path=ppt/tags/tag143.xml><?xml version="1.0" encoding="utf-8"?>
<p:tagLst xmlns:a="http://schemas.openxmlformats.org/drawingml/2006/main" xmlns:r="http://schemas.openxmlformats.org/officeDocument/2006/relationships" xmlns:p="http://schemas.openxmlformats.org/presentationml/2006/main">
  <p:tag name="NUM" val="6"/>
</p:tagLst>
</file>

<file path=ppt/tags/tag144.xml><?xml version="1.0" encoding="utf-8"?>
<p:tagLst xmlns:a="http://schemas.openxmlformats.org/drawingml/2006/main" xmlns:r="http://schemas.openxmlformats.org/officeDocument/2006/relationships" xmlns:p="http://schemas.openxmlformats.org/presentationml/2006/main">
  <p:tag name="NUM" val="1"/>
</p:tagLst>
</file>

<file path=ppt/tags/tag145.xml><?xml version="1.0" encoding="utf-8"?>
<p:tagLst xmlns:a="http://schemas.openxmlformats.org/drawingml/2006/main" xmlns:r="http://schemas.openxmlformats.org/officeDocument/2006/relationships" xmlns:p="http://schemas.openxmlformats.org/presentationml/2006/main">
  <p:tag name="NUM" val="2"/>
</p:tagLst>
</file>

<file path=ppt/tags/tag146.xml><?xml version="1.0" encoding="utf-8"?>
<p:tagLst xmlns:a="http://schemas.openxmlformats.org/drawingml/2006/main" xmlns:r="http://schemas.openxmlformats.org/officeDocument/2006/relationships" xmlns:p="http://schemas.openxmlformats.org/presentationml/2006/main">
  <p:tag name="NUM" val="3"/>
</p:tagLst>
</file>

<file path=ppt/tags/tag147.xml><?xml version="1.0" encoding="utf-8"?>
<p:tagLst xmlns:a="http://schemas.openxmlformats.org/drawingml/2006/main" xmlns:r="http://schemas.openxmlformats.org/officeDocument/2006/relationships" xmlns:p="http://schemas.openxmlformats.org/presentationml/2006/main">
  <p:tag name="NUM" val="4"/>
</p:tagLst>
</file>

<file path=ppt/tags/tag148.xml><?xml version="1.0" encoding="utf-8"?>
<p:tagLst xmlns:a="http://schemas.openxmlformats.org/drawingml/2006/main" xmlns:r="http://schemas.openxmlformats.org/officeDocument/2006/relationships" xmlns:p="http://schemas.openxmlformats.org/presentationml/2006/main">
  <p:tag name="NUM" val="5"/>
</p:tagLst>
</file>

<file path=ppt/tags/tag149.xml><?xml version="1.0" encoding="utf-8"?>
<p:tagLst xmlns:a="http://schemas.openxmlformats.org/drawingml/2006/main" xmlns:r="http://schemas.openxmlformats.org/officeDocument/2006/relationships" xmlns:p="http://schemas.openxmlformats.org/presentationml/2006/main">
  <p:tag name="NUM" val="6"/>
</p:tagLst>
</file>

<file path=ppt/tags/tag150.xml><?xml version="1.0" encoding="utf-8"?>
<p:tagLst xmlns:a="http://schemas.openxmlformats.org/drawingml/2006/main" xmlns:r="http://schemas.openxmlformats.org/officeDocument/2006/relationships" xmlns:p="http://schemas.openxmlformats.org/presentationml/2006/main">
  <p:tag name="NUM" val="1"/>
</p:tagLst>
</file>

<file path=ppt/tags/tag151.xml><?xml version="1.0" encoding="utf-8"?>
<p:tagLst xmlns:a="http://schemas.openxmlformats.org/drawingml/2006/main" xmlns:r="http://schemas.openxmlformats.org/officeDocument/2006/relationships" xmlns:p="http://schemas.openxmlformats.org/presentationml/2006/main">
  <p:tag name="NUM" val="2"/>
</p:tagLst>
</file>

<file path=ppt/tags/tag152.xml><?xml version="1.0" encoding="utf-8"?>
<p:tagLst xmlns:a="http://schemas.openxmlformats.org/drawingml/2006/main" xmlns:r="http://schemas.openxmlformats.org/officeDocument/2006/relationships" xmlns:p="http://schemas.openxmlformats.org/presentationml/2006/main">
  <p:tag name="NUM" val="3"/>
</p:tagLst>
</file>

<file path=ppt/tags/tag153.xml><?xml version="1.0" encoding="utf-8"?>
<p:tagLst xmlns:a="http://schemas.openxmlformats.org/drawingml/2006/main" xmlns:r="http://schemas.openxmlformats.org/officeDocument/2006/relationships" xmlns:p="http://schemas.openxmlformats.org/presentationml/2006/main">
  <p:tag name="NUM" val="4"/>
</p:tagLst>
</file>

<file path=ppt/tags/tag154.xml><?xml version="1.0" encoding="utf-8"?>
<p:tagLst xmlns:a="http://schemas.openxmlformats.org/drawingml/2006/main" xmlns:r="http://schemas.openxmlformats.org/officeDocument/2006/relationships" xmlns:p="http://schemas.openxmlformats.org/presentationml/2006/main">
  <p:tag name="NUM" val="5"/>
</p:tagLst>
</file>

<file path=ppt/tags/tag155.xml><?xml version="1.0" encoding="utf-8"?>
<p:tagLst xmlns:a="http://schemas.openxmlformats.org/drawingml/2006/main" xmlns:r="http://schemas.openxmlformats.org/officeDocument/2006/relationships" xmlns:p="http://schemas.openxmlformats.org/presentationml/2006/main">
  <p:tag name="NUM" val="6"/>
</p:tagLst>
</file>

<file path=ppt/tags/tag156.xml><?xml version="1.0" encoding="utf-8"?>
<p:tagLst xmlns:a="http://schemas.openxmlformats.org/drawingml/2006/main" xmlns:r="http://schemas.openxmlformats.org/officeDocument/2006/relationships" xmlns:p="http://schemas.openxmlformats.org/presentationml/2006/main">
  <p:tag name="NUM" val="7"/>
</p:tagLst>
</file>

<file path=ppt/tags/tag157.xml><?xml version="1.0" encoding="utf-8"?>
<p:tagLst xmlns:a="http://schemas.openxmlformats.org/drawingml/2006/main" xmlns:r="http://schemas.openxmlformats.org/officeDocument/2006/relationships" xmlns:p="http://schemas.openxmlformats.org/presentationml/2006/main">
  <p:tag name="NUM" val="1"/>
</p:tagLst>
</file>

<file path=ppt/tags/tag158.xml><?xml version="1.0" encoding="utf-8"?>
<p:tagLst xmlns:a="http://schemas.openxmlformats.org/drawingml/2006/main" xmlns:r="http://schemas.openxmlformats.org/officeDocument/2006/relationships" xmlns:p="http://schemas.openxmlformats.org/presentationml/2006/main">
  <p:tag name="NUM" val="2"/>
</p:tagLst>
</file>

<file path=ppt/tags/tag159.xml><?xml version="1.0" encoding="utf-8"?>
<p:tagLst xmlns:a="http://schemas.openxmlformats.org/drawingml/2006/main" xmlns:r="http://schemas.openxmlformats.org/officeDocument/2006/relationships" xmlns:p="http://schemas.openxmlformats.org/presentationml/2006/main">
  <p:tag name="NUM" val="3"/>
</p:tagLst>
</file>

<file path=ppt/tags/tag160.xml><?xml version="1.0" encoding="utf-8"?>
<p:tagLst xmlns:a="http://schemas.openxmlformats.org/drawingml/2006/main" xmlns:r="http://schemas.openxmlformats.org/officeDocument/2006/relationships" xmlns:p="http://schemas.openxmlformats.org/presentationml/2006/main">
  <p:tag name="NUM" val="4"/>
</p:tagLst>
</file>

<file path=ppt/tags/tag161.xml><?xml version="1.0" encoding="utf-8"?>
<p:tagLst xmlns:a="http://schemas.openxmlformats.org/drawingml/2006/main" xmlns:r="http://schemas.openxmlformats.org/officeDocument/2006/relationships" xmlns:p="http://schemas.openxmlformats.org/presentationml/2006/main">
  <p:tag name="NUM" val="5"/>
</p:tagLst>
</file>

<file path=ppt/tags/tag162.xml><?xml version="1.0" encoding="utf-8"?>
<p:tagLst xmlns:a="http://schemas.openxmlformats.org/drawingml/2006/main" xmlns:r="http://schemas.openxmlformats.org/officeDocument/2006/relationships" xmlns:p="http://schemas.openxmlformats.org/presentationml/2006/main">
  <p:tag name="NUM" val="6"/>
</p:tagLst>
</file>

<file path=ppt/tags/tag163.xml><?xml version="1.0" encoding="utf-8"?>
<p:tagLst xmlns:a="http://schemas.openxmlformats.org/drawingml/2006/main" xmlns:r="http://schemas.openxmlformats.org/officeDocument/2006/relationships" xmlns:p="http://schemas.openxmlformats.org/presentationml/2006/main">
  <p:tag name="NUM" val="1"/>
</p:tagLst>
</file>

<file path=ppt/tags/tag164.xml><?xml version="1.0" encoding="utf-8"?>
<p:tagLst xmlns:a="http://schemas.openxmlformats.org/drawingml/2006/main" xmlns:r="http://schemas.openxmlformats.org/officeDocument/2006/relationships" xmlns:p="http://schemas.openxmlformats.org/presentationml/2006/main">
  <p:tag name="NUM" val="2"/>
</p:tagLst>
</file>

<file path=ppt/tags/tag165.xml><?xml version="1.0" encoding="utf-8"?>
<p:tagLst xmlns:a="http://schemas.openxmlformats.org/drawingml/2006/main" xmlns:r="http://schemas.openxmlformats.org/officeDocument/2006/relationships" xmlns:p="http://schemas.openxmlformats.org/presentationml/2006/main">
  <p:tag name="NUM" val="3"/>
</p:tagLst>
</file>

<file path=ppt/tags/tag166.xml><?xml version="1.0" encoding="utf-8"?>
<p:tagLst xmlns:a="http://schemas.openxmlformats.org/drawingml/2006/main" xmlns:r="http://schemas.openxmlformats.org/officeDocument/2006/relationships" xmlns:p="http://schemas.openxmlformats.org/presentationml/2006/main">
  <p:tag name="NUM" val="4"/>
</p:tagLst>
</file>

<file path=ppt/tags/tag167.xml><?xml version="1.0" encoding="utf-8"?>
<p:tagLst xmlns:a="http://schemas.openxmlformats.org/drawingml/2006/main" xmlns:r="http://schemas.openxmlformats.org/officeDocument/2006/relationships" xmlns:p="http://schemas.openxmlformats.org/presentationml/2006/main">
  <p:tag name="NUM" val="5"/>
</p:tagLst>
</file>

<file path=ppt/tags/tag168.xml><?xml version="1.0" encoding="utf-8"?>
<p:tagLst xmlns:a="http://schemas.openxmlformats.org/drawingml/2006/main" xmlns:r="http://schemas.openxmlformats.org/officeDocument/2006/relationships" xmlns:p="http://schemas.openxmlformats.org/presentationml/2006/main">
  <p:tag name="NUM" val="6"/>
</p:tagLst>
</file>

<file path=ppt/tags/tag169.xml><?xml version="1.0" encoding="utf-8"?>
<p:tagLst xmlns:a="http://schemas.openxmlformats.org/drawingml/2006/main" xmlns:r="http://schemas.openxmlformats.org/officeDocument/2006/relationships" xmlns:p="http://schemas.openxmlformats.org/presentationml/2006/main">
  <p:tag name="NUM" val="1"/>
</p:tagLst>
</file>

<file path=ppt/tags/tag170.xml><?xml version="1.0" encoding="utf-8"?>
<p:tagLst xmlns:a="http://schemas.openxmlformats.org/drawingml/2006/main" xmlns:r="http://schemas.openxmlformats.org/officeDocument/2006/relationships" xmlns:p="http://schemas.openxmlformats.org/presentationml/2006/main">
  <p:tag name="NUM" val="2"/>
</p:tagLst>
</file>

<file path=ppt/tags/tag171.xml><?xml version="1.0" encoding="utf-8"?>
<p:tagLst xmlns:a="http://schemas.openxmlformats.org/drawingml/2006/main" xmlns:r="http://schemas.openxmlformats.org/officeDocument/2006/relationships" xmlns:p="http://schemas.openxmlformats.org/presentationml/2006/main">
  <p:tag name="NUM" val="3"/>
</p:tagLst>
</file>

<file path=ppt/tags/tag172.xml><?xml version="1.0" encoding="utf-8"?>
<p:tagLst xmlns:a="http://schemas.openxmlformats.org/drawingml/2006/main" xmlns:r="http://schemas.openxmlformats.org/officeDocument/2006/relationships" xmlns:p="http://schemas.openxmlformats.org/presentationml/2006/main">
  <p:tag name="NUM" val="4"/>
</p:tagLst>
</file>

<file path=ppt/tags/tag173.xml><?xml version="1.0" encoding="utf-8"?>
<p:tagLst xmlns:a="http://schemas.openxmlformats.org/drawingml/2006/main" xmlns:r="http://schemas.openxmlformats.org/officeDocument/2006/relationships" xmlns:p="http://schemas.openxmlformats.org/presentationml/2006/main">
  <p:tag name="NUM" val="5"/>
</p:tagLst>
</file>

<file path=ppt/tags/tag174.xml><?xml version="1.0" encoding="utf-8"?>
<p:tagLst xmlns:a="http://schemas.openxmlformats.org/drawingml/2006/main" xmlns:r="http://schemas.openxmlformats.org/officeDocument/2006/relationships" xmlns:p="http://schemas.openxmlformats.org/presentationml/2006/main">
  <p:tag name="NUM" val="6"/>
</p:tagLst>
</file>

<file path=ppt/tags/tag175.xml><?xml version="1.0" encoding="utf-8"?>
<p:tagLst xmlns:a="http://schemas.openxmlformats.org/drawingml/2006/main" xmlns:r="http://schemas.openxmlformats.org/officeDocument/2006/relationships" xmlns:p="http://schemas.openxmlformats.org/presentationml/2006/main">
  <p:tag name="NUM" val="1"/>
</p:tagLst>
</file>

<file path=ppt/tags/tag176.xml><?xml version="1.0" encoding="utf-8"?>
<p:tagLst xmlns:a="http://schemas.openxmlformats.org/drawingml/2006/main" xmlns:r="http://schemas.openxmlformats.org/officeDocument/2006/relationships" xmlns:p="http://schemas.openxmlformats.org/presentationml/2006/main">
  <p:tag name="NUM" val="2"/>
</p:tagLst>
</file>

<file path=ppt/tags/tag177.xml><?xml version="1.0" encoding="utf-8"?>
<p:tagLst xmlns:a="http://schemas.openxmlformats.org/drawingml/2006/main" xmlns:r="http://schemas.openxmlformats.org/officeDocument/2006/relationships" xmlns:p="http://schemas.openxmlformats.org/presentationml/2006/main">
  <p:tag name="NUM" val="3"/>
</p:tagLst>
</file>

<file path=ppt/tags/tag178.xml><?xml version="1.0" encoding="utf-8"?>
<p:tagLst xmlns:a="http://schemas.openxmlformats.org/drawingml/2006/main" xmlns:r="http://schemas.openxmlformats.org/officeDocument/2006/relationships" xmlns:p="http://schemas.openxmlformats.org/presentationml/2006/main">
  <p:tag name="NUM" val="4"/>
</p:tagLst>
</file>

<file path=ppt/tags/tag179.xml><?xml version="1.0" encoding="utf-8"?>
<p:tagLst xmlns:a="http://schemas.openxmlformats.org/drawingml/2006/main" xmlns:r="http://schemas.openxmlformats.org/officeDocument/2006/relationships" xmlns:p="http://schemas.openxmlformats.org/presentationml/2006/main">
  <p:tag name="NUM" val="5"/>
</p:tagLst>
</file>

<file path=ppt/tags/tag180.xml><?xml version="1.0" encoding="utf-8"?>
<p:tagLst xmlns:a="http://schemas.openxmlformats.org/drawingml/2006/main" xmlns:r="http://schemas.openxmlformats.org/officeDocument/2006/relationships" xmlns:p="http://schemas.openxmlformats.org/presentationml/2006/main">
  <p:tag name="NUM" val="6"/>
</p:tagLst>
</file>

<file path=ppt/tags/tag181.xml><?xml version="1.0" encoding="utf-8"?>
<p:tagLst xmlns:a="http://schemas.openxmlformats.org/drawingml/2006/main" xmlns:r="http://schemas.openxmlformats.org/officeDocument/2006/relationships" xmlns:p="http://schemas.openxmlformats.org/presentationml/2006/main">
  <p:tag name="NUM" val="1"/>
</p:tagLst>
</file>

<file path=ppt/tags/tag182.xml><?xml version="1.0" encoding="utf-8"?>
<p:tagLst xmlns:a="http://schemas.openxmlformats.org/drawingml/2006/main" xmlns:r="http://schemas.openxmlformats.org/officeDocument/2006/relationships" xmlns:p="http://schemas.openxmlformats.org/presentationml/2006/main">
  <p:tag name="NUM" val="2"/>
</p:tagLst>
</file>

<file path=ppt/tags/tag183.xml><?xml version="1.0" encoding="utf-8"?>
<p:tagLst xmlns:a="http://schemas.openxmlformats.org/drawingml/2006/main" xmlns:r="http://schemas.openxmlformats.org/officeDocument/2006/relationships" xmlns:p="http://schemas.openxmlformats.org/presentationml/2006/main">
  <p:tag name="NUM" val="3"/>
</p:tagLst>
</file>

<file path=ppt/tags/tag184.xml><?xml version="1.0" encoding="utf-8"?>
<p:tagLst xmlns:a="http://schemas.openxmlformats.org/drawingml/2006/main" xmlns:r="http://schemas.openxmlformats.org/officeDocument/2006/relationships" xmlns:p="http://schemas.openxmlformats.org/presentationml/2006/main">
  <p:tag name="NUM" val="4"/>
</p:tagLst>
</file>

<file path=ppt/tags/tag185.xml><?xml version="1.0" encoding="utf-8"?>
<p:tagLst xmlns:a="http://schemas.openxmlformats.org/drawingml/2006/main" xmlns:r="http://schemas.openxmlformats.org/officeDocument/2006/relationships" xmlns:p="http://schemas.openxmlformats.org/presentationml/2006/main">
  <p:tag name="NUM" val="5"/>
</p:tagLst>
</file>

<file path=ppt/tags/tag186.xml><?xml version="1.0" encoding="utf-8"?>
<p:tagLst xmlns:a="http://schemas.openxmlformats.org/drawingml/2006/main" xmlns:r="http://schemas.openxmlformats.org/officeDocument/2006/relationships" xmlns:p="http://schemas.openxmlformats.org/presentationml/2006/main">
  <p:tag name="NUM" val="6"/>
</p:tagLst>
</file>

<file path=ppt/tags/tag187.xml><?xml version="1.0" encoding="utf-8"?>
<p:tagLst xmlns:a="http://schemas.openxmlformats.org/drawingml/2006/main" xmlns:r="http://schemas.openxmlformats.org/officeDocument/2006/relationships" xmlns:p="http://schemas.openxmlformats.org/presentationml/2006/main">
  <p:tag name="NUM" val="1"/>
</p:tagLst>
</file>

<file path=ppt/tags/tag188.xml><?xml version="1.0" encoding="utf-8"?>
<p:tagLst xmlns:a="http://schemas.openxmlformats.org/drawingml/2006/main" xmlns:r="http://schemas.openxmlformats.org/officeDocument/2006/relationships" xmlns:p="http://schemas.openxmlformats.org/presentationml/2006/main">
  <p:tag name="NUM" val="2"/>
</p:tagLst>
</file>

<file path=ppt/tags/tag189.xml><?xml version="1.0" encoding="utf-8"?>
<p:tagLst xmlns:a="http://schemas.openxmlformats.org/drawingml/2006/main" xmlns:r="http://schemas.openxmlformats.org/officeDocument/2006/relationships" xmlns:p="http://schemas.openxmlformats.org/presentationml/2006/main">
  <p:tag name="NUM" val="3"/>
</p:tagLst>
</file>

<file path=ppt/tags/tag190.xml><?xml version="1.0" encoding="utf-8"?>
<p:tagLst xmlns:a="http://schemas.openxmlformats.org/drawingml/2006/main" xmlns:r="http://schemas.openxmlformats.org/officeDocument/2006/relationships" xmlns:p="http://schemas.openxmlformats.org/presentationml/2006/main">
  <p:tag name="NUM" val="4"/>
</p:tagLst>
</file>

<file path=ppt/tags/tag191.xml><?xml version="1.0" encoding="utf-8"?>
<p:tagLst xmlns:a="http://schemas.openxmlformats.org/drawingml/2006/main" xmlns:r="http://schemas.openxmlformats.org/officeDocument/2006/relationships" xmlns:p="http://schemas.openxmlformats.org/presentationml/2006/main">
  <p:tag name="NUM" val="5"/>
</p:tagLst>
</file>

<file path=ppt/tags/tag192.xml><?xml version="1.0" encoding="utf-8"?>
<p:tagLst xmlns:a="http://schemas.openxmlformats.org/drawingml/2006/main" xmlns:r="http://schemas.openxmlformats.org/officeDocument/2006/relationships" xmlns:p="http://schemas.openxmlformats.org/presentationml/2006/main">
  <p:tag name="NUM" val="6"/>
</p:tagLst>
</file>

<file path=ppt/tags/tag193.xml><?xml version="1.0" encoding="utf-8"?>
<p:tagLst xmlns:a="http://schemas.openxmlformats.org/drawingml/2006/main" xmlns:r="http://schemas.openxmlformats.org/officeDocument/2006/relationships" xmlns:p="http://schemas.openxmlformats.org/presentationml/2006/main">
  <p:tag name="NUM" val="1"/>
</p:tagLst>
</file>

<file path=ppt/tags/tag194.xml><?xml version="1.0" encoding="utf-8"?>
<p:tagLst xmlns:a="http://schemas.openxmlformats.org/drawingml/2006/main" xmlns:r="http://schemas.openxmlformats.org/officeDocument/2006/relationships" xmlns:p="http://schemas.openxmlformats.org/presentationml/2006/main">
  <p:tag name="NUM" val="2"/>
</p:tagLst>
</file>

<file path=ppt/tags/tag195.xml><?xml version="1.0" encoding="utf-8"?>
<p:tagLst xmlns:a="http://schemas.openxmlformats.org/drawingml/2006/main" xmlns:r="http://schemas.openxmlformats.org/officeDocument/2006/relationships" xmlns:p="http://schemas.openxmlformats.org/presentationml/2006/main">
  <p:tag name="NUM" val="3"/>
</p:tagLst>
</file>

<file path=ppt/tags/tag196.xml><?xml version="1.0" encoding="utf-8"?>
<p:tagLst xmlns:a="http://schemas.openxmlformats.org/drawingml/2006/main" xmlns:r="http://schemas.openxmlformats.org/officeDocument/2006/relationships" xmlns:p="http://schemas.openxmlformats.org/presentationml/2006/main">
  <p:tag name="NUM" val="4"/>
</p:tagLst>
</file>

<file path=ppt/tags/tag197.xml><?xml version="1.0" encoding="utf-8"?>
<p:tagLst xmlns:a="http://schemas.openxmlformats.org/drawingml/2006/main" xmlns:r="http://schemas.openxmlformats.org/officeDocument/2006/relationships" xmlns:p="http://schemas.openxmlformats.org/presentationml/2006/main">
  <p:tag name="NUM" val="5"/>
</p:tagLst>
</file>

<file path=ppt/tags/tag198.xml><?xml version="1.0" encoding="utf-8"?>
<p:tagLst xmlns:a="http://schemas.openxmlformats.org/drawingml/2006/main" xmlns:r="http://schemas.openxmlformats.org/officeDocument/2006/relationships" xmlns:p="http://schemas.openxmlformats.org/presentationml/2006/main">
  <p:tag name="NUM" val="6"/>
</p:tagLst>
</file>

<file path=ppt/tags/tag199.xml><?xml version="1.0" encoding="utf-8"?>
<p:tagLst xmlns:a="http://schemas.openxmlformats.org/drawingml/2006/main" xmlns:r="http://schemas.openxmlformats.org/officeDocument/2006/relationships" xmlns:p="http://schemas.openxmlformats.org/presentationml/2006/main">
  <p:tag name="NUM" val="1"/>
</p:tagLst>
</file>

<file path=ppt/tags/tag200.xml><?xml version="1.0" encoding="utf-8"?>
<p:tagLst xmlns:a="http://schemas.openxmlformats.org/drawingml/2006/main" xmlns:r="http://schemas.openxmlformats.org/officeDocument/2006/relationships" xmlns:p="http://schemas.openxmlformats.org/presentationml/2006/main">
  <p:tag name="NUM" val="2"/>
</p:tagLst>
</file>

<file path=ppt/tags/tag201.xml><?xml version="1.0" encoding="utf-8"?>
<p:tagLst xmlns:a="http://schemas.openxmlformats.org/drawingml/2006/main" xmlns:r="http://schemas.openxmlformats.org/officeDocument/2006/relationships" xmlns:p="http://schemas.openxmlformats.org/presentationml/2006/main">
  <p:tag name="NUM" val="3"/>
</p:tagLst>
</file>

<file path=ppt/tags/tag202.xml><?xml version="1.0" encoding="utf-8"?>
<p:tagLst xmlns:a="http://schemas.openxmlformats.org/drawingml/2006/main" xmlns:r="http://schemas.openxmlformats.org/officeDocument/2006/relationships" xmlns:p="http://schemas.openxmlformats.org/presentationml/2006/main">
  <p:tag name="NUM" val="4"/>
</p:tagLst>
</file>

<file path=ppt/tags/tag203.xml><?xml version="1.0" encoding="utf-8"?>
<p:tagLst xmlns:a="http://schemas.openxmlformats.org/drawingml/2006/main" xmlns:r="http://schemas.openxmlformats.org/officeDocument/2006/relationships" xmlns:p="http://schemas.openxmlformats.org/presentationml/2006/main">
  <p:tag name="NUM" val="1"/>
</p:tagLst>
</file>

<file path=ppt/tags/tag204.xml><?xml version="1.0" encoding="utf-8"?>
<p:tagLst xmlns:a="http://schemas.openxmlformats.org/drawingml/2006/main" xmlns:r="http://schemas.openxmlformats.org/officeDocument/2006/relationships" xmlns:p="http://schemas.openxmlformats.org/presentationml/2006/main">
  <p:tag name="NUM" val="2"/>
</p:tagLst>
</file>

<file path=ppt/tags/tag205.xml><?xml version="1.0" encoding="utf-8"?>
<p:tagLst xmlns:a="http://schemas.openxmlformats.org/drawingml/2006/main" xmlns:r="http://schemas.openxmlformats.org/officeDocument/2006/relationships" xmlns:p="http://schemas.openxmlformats.org/presentationml/2006/main">
  <p:tag name="NUM" val="3"/>
</p:tagLst>
</file>

<file path=ppt/tags/tag206.xml><?xml version="1.0" encoding="utf-8"?>
<p:tagLst xmlns:a="http://schemas.openxmlformats.org/drawingml/2006/main" xmlns:r="http://schemas.openxmlformats.org/officeDocument/2006/relationships" xmlns:p="http://schemas.openxmlformats.org/presentationml/2006/main">
  <p:tag name="NUM" val="4"/>
</p:tagLst>
</file>

<file path=ppt/tags/tag207.xml><?xml version="1.0" encoding="utf-8"?>
<p:tagLst xmlns:a="http://schemas.openxmlformats.org/drawingml/2006/main" xmlns:r="http://schemas.openxmlformats.org/officeDocument/2006/relationships" xmlns:p="http://schemas.openxmlformats.org/presentationml/2006/main">
  <p:tag name="NUM" val="1"/>
</p:tagLst>
</file>

<file path=ppt/tags/tag208.xml><?xml version="1.0" encoding="utf-8"?>
<p:tagLst xmlns:a="http://schemas.openxmlformats.org/drawingml/2006/main" xmlns:r="http://schemas.openxmlformats.org/officeDocument/2006/relationships" xmlns:p="http://schemas.openxmlformats.org/presentationml/2006/main">
  <p:tag name="NUM" val="2"/>
</p:tagLst>
</file>

<file path=ppt/tags/tag209.xml><?xml version="1.0" encoding="utf-8"?>
<p:tagLst xmlns:a="http://schemas.openxmlformats.org/drawingml/2006/main" xmlns:r="http://schemas.openxmlformats.org/officeDocument/2006/relationships" xmlns:p="http://schemas.openxmlformats.org/presentationml/2006/main">
  <p:tag name="NUM" val="3"/>
</p:tagLst>
</file>

<file path=ppt/tags/tag210.xml><?xml version="1.0" encoding="utf-8"?>
<p:tagLst xmlns:a="http://schemas.openxmlformats.org/drawingml/2006/main" xmlns:r="http://schemas.openxmlformats.org/officeDocument/2006/relationships" xmlns:p="http://schemas.openxmlformats.org/presentationml/2006/main">
  <p:tag name="NUM" val="4"/>
</p:tagLst>
</file>

<file path=ppt/tags/tag211.xml><?xml version="1.0" encoding="utf-8"?>
<p:tagLst xmlns:a="http://schemas.openxmlformats.org/drawingml/2006/main" xmlns:r="http://schemas.openxmlformats.org/officeDocument/2006/relationships" xmlns:p="http://schemas.openxmlformats.org/presentationml/2006/main">
  <p:tag name="NUM" val="5"/>
</p:tagLst>
</file>

<file path=ppt/tags/tag212.xml><?xml version="1.0" encoding="utf-8"?>
<p:tagLst xmlns:a="http://schemas.openxmlformats.org/drawingml/2006/main" xmlns:r="http://schemas.openxmlformats.org/officeDocument/2006/relationships" xmlns:p="http://schemas.openxmlformats.org/presentationml/2006/main">
  <p:tag name="NUM" val="6"/>
</p:tagLst>
</file>

<file path=ppt/tags/tag213.xml><?xml version="1.0" encoding="utf-8"?>
<p:tagLst xmlns:a="http://schemas.openxmlformats.org/drawingml/2006/main" xmlns:r="http://schemas.openxmlformats.org/officeDocument/2006/relationships" xmlns:p="http://schemas.openxmlformats.org/presentationml/2006/main">
  <p:tag name="NUM" val="1"/>
</p:tagLst>
</file>

<file path=ppt/tags/tag214.xml><?xml version="1.0" encoding="utf-8"?>
<p:tagLst xmlns:a="http://schemas.openxmlformats.org/drawingml/2006/main" xmlns:r="http://schemas.openxmlformats.org/officeDocument/2006/relationships" xmlns:p="http://schemas.openxmlformats.org/presentationml/2006/main">
  <p:tag name="NUM" val="2"/>
</p:tagLst>
</file>

<file path=ppt/tags/tag215.xml><?xml version="1.0" encoding="utf-8"?>
<p:tagLst xmlns:a="http://schemas.openxmlformats.org/drawingml/2006/main" xmlns:r="http://schemas.openxmlformats.org/officeDocument/2006/relationships" xmlns:p="http://schemas.openxmlformats.org/presentationml/2006/main">
  <p:tag name="NUM" val="3"/>
</p:tagLst>
</file>

<file path=ppt/tags/tag216.xml><?xml version="1.0" encoding="utf-8"?>
<p:tagLst xmlns:a="http://schemas.openxmlformats.org/drawingml/2006/main" xmlns:r="http://schemas.openxmlformats.org/officeDocument/2006/relationships" xmlns:p="http://schemas.openxmlformats.org/presentationml/2006/main">
  <p:tag name="NUM" val="4"/>
</p:tagLst>
</file>

<file path=ppt/tags/tag217.xml><?xml version="1.0" encoding="utf-8"?>
<p:tagLst xmlns:a="http://schemas.openxmlformats.org/drawingml/2006/main" xmlns:r="http://schemas.openxmlformats.org/officeDocument/2006/relationships" xmlns:p="http://schemas.openxmlformats.org/presentationml/2006/main">
  <p:tag name="NUM" val="5"/>
</p:tagLst>
</file>

<file path=ppt/tags/tag218.xml><?xml version="1.0" encoding="utf-8"?>
<p:tagLst xmlns:a="http://schemas.openxmlformats.org/drawingml/2006/main" xmlns:r="http://schemas.openxmlformats.org/officeDocument/2006/relationships" xmlns:p="http://schemas.openxmlformats.org/presentationml/2006/main">
  <p:tag name="NUM" val="6"/>
</p:tagLst>
</file>

<file path=ppt/tags/tag219.xml><?xml version="1.0" encoding="utf-8"?>
<p:tagLst xmlns:a="http://schemas.openxmlformats.org/drawingml/2006/main" xmlns:r="http://schemas.openxmlformats.org/officeDocument/2006/relationships" xmlns:p="http://schemas.openxmlformats.org/presentationml/2006/main">
  <p:tag name="NUM" val="1"/>
</p:tagLst>
</file>

<file path=ppt/tags/tag220.xml><?xml version="1.0" encoding="utf-8"?>
<p:tagLst xmlns:a="http://schemas.openxmlformats.org/drawingml/2006/main" xmlns:r="http://schemas.openxmlformats.org/officeDocument/2006/relationships" xmlns:p="http://schemas.openxmlformats.org/presentationml/2006/main">
  <p:tag name="NUM" val="2"/>
</p:tagLst>
</file>

<file path=ppt/tags/tag221.xml><?xml version="1.0" encoding="utf-8"?>
<p:tagLst xmlns:a="http://schemas.openxmlformats.org/drawingml/2006/main" xmlns:r="http://schemas.openxmlformats.org/officeDocument/2006/relationships" xmlns:p="http://schemas.openxmlformats.org/presentationml/2006/main">
  <p:tag name="NUM" val="3"/>
</p:tagLst>
</file>

<file path=ppt/tags/tag222.xml><?xml version="1.0" encoding="utf-8"?>
<p:tagLst xmlns:a="http://schemas.openxmlformats.org/drawingml/2006/main" xmlns:r="http://schemas.openxmlformats.org/officeDocument/2006/relationships" xmlns:p="http://schemas.openxmlformats.org/presentationml/2006/main">
  <p:tag name="NUM" val="4"/>
</p:tagLst>
</file>

<file path=ppt/tags/tag223.xml><?xml version="1.0" encoding="utf-8"?>
<p:tagLst xmlns:a="http://schemas.openxmlformats.org/drawingml/2006/main" xmlns:r="http://schemas.openxmlformats.org/officeDocument/2006/relationships" xmlns:p="http://schemas.openxmlformats.org/presentationml/2006/main">
  <p:tag name="NUM" val="5"/>
</p:tagLst>
</file>

<file path=ppt/tags/tag224.xml><?xml version="1.0" encoding="utf-8"?>
<p:tagLst xmlns:a="http://schemas.openxmlformats.org/drawingml/2006/main" xmlns:r="http://schemas.openxmlformats.org/officeDocument/2006/relationships" xmlns:p="http://schemas.openxmlformats.org/presentationml/2006/main">
  <p:tag name="NUM" val="6"/>
</p:tagLst>
</file>

<file path=ppt/tags/tag225.xml><?xml version="1.0" encoding="utf-8"?>
<p:tagLst xmlns:a="http://schemas.openxmlformats.org/drawingml/2006/main" xmlns:r="http://schemas.openxmlformats.org/officeDocument/2006/relationships" xmlns:p="http://schemas.openxmlformats.org/presentationml/2006/main">
  <p:tag name="NUM" val="1"/>
</p:tagLst>
</file>

<file path=ppt/tags/tag226.xml><?xml version="1.0" encoding="utf-8"?>
<p:tagLst xmlns:a="http://schemas.openxmlformats.org/drawingml/2006/main" xmlns:r="http://schemas.openxmlformats.org/officeDocument/2006/relationships" xmlns:p="http://schemas.openxmlformats.org/presentationml/2006/main">
  <p:tag name="NUM" val="2"/>
</p:tagLst>
</file>

<file path=ppt/tags/tag227.xml><?xml version="1.0" encoding="utf-8"?>
<p:tagLst xmlns:a="http://schemas.openxmlformats.org/drawingml/2006/main" xmlns:r="http://schemas.openxmlformats.org/officeDocument/2006/relationships" xmlns:p="http://schemas.openxmlformats.org/presentationml/2006/main">
  <p:tag name="NUM" val="3"/>
</p:tagLst>
</file>

<file path=ppt/tags/tag228.xml><?xml version="1.0" encoding="utf-8"?>
<p:tagLst xmlns:a="http://schemas.openxmlformats.org/drawingml/2006/main" xmlns:r="http://schemas.openxmlformats.org/officeDocument/2006/relationships" xmlns:p="http://schemas.openxmlformats.org/presentationml/2006/main">
  <p:tag name="NUM" val="4"/>
</p:tagLst>
</file>

<file path=ppt/tags/tag229.xml><?xml version="1.0" encoding="utf-8"?>
<p:tagLst xmlns:a="http://schemas.openxmlformats.org/drawingml/2006/main" xmlns:r="http://schemas.openxmlformats.org/officeDocument/2006/relationships" xmlns:p="http://schemas.openxmlformats.org/presentationml/2006/main">
  <p:tag name="NUM" val="5"/>
</p:tagLst>
</file>

<file path=ppt/tags/tag230.xml><?xml version="1.0" encoding="utf-8"?>
<p:tagLst xmlns:a="http://schemas.openxmlformats.org/drawingml/2006/main" xmlns:r="http://schemas.openxmlformats.org/officeDocument/2006/relationships" xmlns:p="http://schemas.openxmlformats.org/presentationml/2006/main">
  <p:tag name="NUM" val="6"/>
</p:tagLst>
</file>

<file path=ppt/tags/tag231.xml><?xml version="1.0" encoding="utf-8"?>
<p:tagLst xmlns:a="http://schemas.openxmlformats.org/drawingml/2006/main" xmlns:r="http://schemas.openxmlformats.org/officeDocument/2006/relationships" xmlns:p="http://schemas.openxmlformats.org/presentationml/2006/main">
  <p:tag name="NUM" val="1"/>
</p:tagLst>
</file>

<file path=ppt/tags/tag232.xml><?xml version="1.0" encoding="utf-8"?>
<p:tagLst xmlns:a="http://schemas.openxmlformats.org/drawingml/2006/main" xmlns:r="http://schemas.openxmlformats.org/officeDocument/2006/relationships" xmlns:p="http://schemas.openxmlformats.org/presentationml/2006/main">
  <p:tag name="NUM" val="2"/>
</p:tagLst>
</file>

<file path=ppt/tags/tag233.xml><?xml version="1.0" encoding="utf-8"?>
<p:tagLst xmlns:a="http://schemas.openxmlformats.org/drawingml/2006/main" xmlns:r="http://schemas.openxmlformats.org/officeDocument/2006/relationships" xmlns:p="http://schemas.openxmlformats.org/presentationml/2006/main">
  <p:tag name="NUM" val="3"/>
</p:tagLst>
</file>

<file path=ppt/tags/tag234.xml><?xml version="1.0" encoding="utf-8"?>
<p:tagLst xmlns:a="http://schemas.openxmlformats.org/drawingml/2006/main" xmlns:r="http://schemas.openxmlformats.org/officeDocument/2006/relationships" xmlns:p="http://schemas.openxmlformats.org/presentationml/2006/main">
  <p:tag name="NUM" val="4"/>
</p:tagLst>
</file>

<file path=ppt/tags/tag235.xml><?xml version="1.0" encoding="utf-8"?>
<p:tagLst xmlns:a="http://schemas.openxmlformats.org/drawingml/2006/main" xmlns:r="http://schemas.openxmlformats.org/officeDocument/2006/relationships" xmlns:p="http://schemas.openxmlformats.org/presentationml/2006/main">
  <p:tag name="NUM" val="5"/>
</p:tagLst>
</file>

<file path=ppt/tags/tag236.xml><?xml version="1.0" encoding="utf-8"?>
<p:tagLst xmlns:a="http://schemas.openxmlformats.org/drawingml/2006/main" xmlns:r="http://schemas.openxmlformats.org/officeDocument/2006/relationships" xmlns:p="http://schemas.openxmlformats.org/presentationml/2006/main">
  <p:tag name="NUM" val="6"/>
</p:tagLst>
</file>

<file path=ppt/tags/tag237.xml><?xml version="1.0" encoding="utf-8"?>
<p:tagLst xmlns:a="http://schemas.openxmlformats.org/drawingml/2006/main" xmlns:r="http://schemas.openxmlformats.org/officeDocument/2006/relationships" xmlns:p="http://schemas.openxmlformats.org/presentationml/2006/main">
  <p:tag name="NUM" val="1"/>
</p:tagLst>
</file>

<file path=ppt/tags/tag238.xml><?xml version="1.0" encoding="utf-8"?>
<p:tagLst xmlns:a="http://schemas.openxmlformats.org/drawingml/2006/main" xmlns:r="http://schemas.openxmlformats.org/officeDocument/2006/relationships" xmlns:p="http://schemas.openxmlformats.org/presentationml/2006/main">
  <p:tag name="NUM" val="2"/>
</p:tagLst>
</file>

<file path=ppt/tags/tag239.xml><?xml version="1.0" encoding="utf-8"?>
<p:tagLst xmlns:a="http://schemas.openxmlformats.org/drawingml/2006/main" xmlns:r="http://schemas.openxmlformats.org/officeDocument/2006/relationships" xmlns:p="http://schemas.openxmlformats.org/presentationml/2006/main">
  <p:tag name="NUM" val="3"/>
</p:tagLst>
</file>

<file path=ppt/tags/tag240.xml><?xml version="1.0" encoding="utf-8"?>
<p:tagLst xmlns:a="http://schemas.openxmlformats.org/drawingml/2006/main" xmlns:r="http://schemas.openxmlformats.org/officeDocument/2006/relationships" xmlns:p="http://schemas.openxmlformats.org/presentationml/2006/main">
  <p:tag name="NUM" val="4"/>
</p:tagLst>
</file>

<file path=ppt/tags/tag241.xml><?xml version="1.0" encoding="utf-8"?>
<p:tagLst xmlns:a="http://schemas.openxmlformats.org/drawingml/2006/main" xmlns:r="http://schemas.openxmlformats.org/officeDocument/2006/relationships" xmlns:p="http://schemas.openxmlformats.org/presentationml/2006/main">
  <p:tag name="NUM" val="5"/>
</p:tagLst>
</file>

<file path=ppt/tags/tag242.xml><?xml version="1.0" encoding="utf-8"?>
<p:tagLst xmlns:a="http://schemas.openxmlformats.org/drawingml/2006/main" xmlns:r="http://schemas.openxmlformats.org/officeDocument/2006/relationships" xmlns:p="http://schemas.openxmlformats.org/presentationml/2006/main">
  <p:tag name="NUM" val="6"/>
</p:tagLst>
</file>

<file path=ppt/tags/tag243.xml><?xml version="1.0" encoding="utf-8"?>
<p:tagLst xmlns:a="http://schemas.openxmlformats.org/drawingml/2006/main" xmlns:r="http://schemas.openxmlformats.org/officeDocument/2006/relationships" xmlns:p="http://schemas.openxmlformats.org/presentationml/2006/main">
  <p:tag name="NUM" val="1"/>
</p:tagLst>
</file>

<file path=ppt/tags/tag244.xml><?xml version="1.0" encoding="utf-8"?>
<p:tagLst xmlns:a="http://schemas.openxmlformats.org/drawingml/2006/main" xmlns:r="http://schemas.openxmlformats.org/officeDocument/2006/relationships" xmlns:p="http://schemas.openxmlformats.org/presentationml/2006/main">
  <p:tag name="NUM" val="2"/>
</p:tagLst>
</file>

<file path=ppt/tags/tag245.xml><?xml version="1.0" encoding="utf-8"?>
<p:tagLst xmlns:a="http://schemas.openxmlformats.org/drawingml/2006/main" xmlns:r="http://schemas.openxmlformats.org/officeDocument/2006/relationships" xmlns:p="http://schemas.openxmlformats.org/presentationml/2006/main">
  <p:tag name="NUM" val="3"/>
</p:tagLst>
</file>

<file path=ppt/tags/tag246.xml><?xml version="1.0" encoding="utf-8"?>
<p:tagLst xmlns:a="http://schemas.openxmlformats.org/drawingml/2006/main" xmlns:r="http://schemas.openxmlformats.org/officeDocument/2006/relationships" xmlns:p="http://schemas.openxmlformats.org/presentationml/2006/main">
  <p:tag name="NUM" val="4"/>
</p:tagLst>
</file>

<file path=ppt/tags/tag247.xml><?xml version="1.0" encoding="utf-8"?>
<p:tagLst xmlns:a="http://schemas.openxmlformats.org/drawingml/2006/main" xmlns:r="http://schemas.openxmlformats.org/officeDocument/2006/relationships" xmlns:p="http://schemas.openxmlformats.org/presentationml/2006/main">
  <p:tag name="NUM" val="5"/>
</p:tagLst>
</file>

<file path=ppt/tags/tag248.xml><?xml version="1.0" encoding="utf-8"?>
<p:tagLst xmlns:a="http://schemas.openxmlformats.org/drawingml/2006/main" xmlns:r="http://schemas.openxmlformats.org/officeDocument/2006/relationships" xmlns:p="http://schemas.openxmlformats.org/presentationml/2006/main">
  <p:tag name="NUM" val="6"/>
</p:tagLst>
</file>

<file path=ppt/tags/tag249.xml><?xml version="1.0" encoding="utf-8"?>
<p:tagLst xmlns:a="http://schemas.openxmlformats.org/drawingml/2006/main" xmlns:r="http://schemas.openxmlformats.org/officeDocument/2006/relationships" xmlns:p="http://schemas.openxmlformats.org/presentationml/2006/main">
  <p:tag name="NUM" val="1"/>
</p:tagLst>
</file>

<file path=ppt/tags/tag250.xml><?xml version="1.0" encoding="utf-8"?>
<p:tagLst xmlns:a="http://schemas.openxmlformats.org/drawingml/2006/main" xmlns:r="http://schemas.openxmlformats.org/officeDocument/2006/relationships" xmlns:p="http://schemas.openxmlformats.org/presentationml/2006/main">
  <p:tag name="NUM" val="2"/>
</p:tagLst>
</file>

<file path=ppt/tags/tag251.xml><?xml version="1.0" encoding="utf-8"?>
<p:tagLst xmlns:a="http://schemas.openxmlformats.org/drawingml/2006/main" xmlns:r="http://schemas.openxmlformats.org/officeDocument/2006/relationships" xmlns:p="http://schemas.openxmlformats.org/presentationml/2006/main">
  <p:tag name="NUM" val="3"/>
</p:tagLst>
</file>

<file path=ppt/tags/tag252.xml><?xml version="1.0" encoding="utf-8"?>
<p:tagLst xmlns:a="http://schemas.openxmlformats.org/drawingml/2006/main" xmlns:r="http://schemas.openxmlformats.org/officeDocument/2006/relationships" xmlns:p="http://schemas.openxmlformats.org/presentationml/2006/main">
  <p:tag name="NUM" val="4"/>
</p:tagLst>
</file>

<file path=ppt/tags/tag253.xml><?xml version="1.0" encoding="utf-8"?>
<p:tagLst xmlns:a="http://schemas.openxmlformats.org/drawingml/2006/main" xmlns:r="http://schemas.openxmlformats.org/officeDocument/2006/relationships" xmlns:p="http://schemas.openxmlformats.org/presentationml/2006/main">
  <p:tag name="NUM" val="5"/>
</p:tagLst>
</file>

<file path=ppt/tags/tag254.xml><?xml version="1.0" encoding="utf-8"?>
<p:tagLst xmlns:a="http://schemas.openxmlformats.org/drawingml/2006/main" xmlns:r="http://schemas.openxmlformats.org/officeDocument/2006/relationships" xmlns:p="http://schemas.openxmlformats.org/presentationml/2006/main">
  <p:tag name="NUM" val="6"/>
</p:tagLst>
</file>

<file path=ppt/tags/tag255.xml><?xml version="1.0" encoding="utf-8"?>
<p:tagLst xmlns:a="http://schemas.openxmlformats.org/drawingml/2006/main" xmlns:r="http://schemas.openxmlformats.org/officeDocument/2006/relationships" xmlns:p="http://schemas.openxmlformats.org/presentationml/2006/main">
  <p:tag name="NUM" val="1"/>
</p:tagLst>
</file>

<file path=ppt/tags/tag256.xml><?xml version="1.0" encoding="utf-8"?>
<p:tagLst xmlns:a="http://schemas.openxmlformats.org/drawingml/2006/main" xmlns:r="http://schemas.openxmlformats.org/officeDocument/2006/relationships" xmlns:p="http://schemas.openxmlformats.org/presentationml/2006/main">
  <p:tag name="NUM" val="2"/>
</p:tagLst>
</file>

<file path=ppt/tags/tag257.xml><?xml version="1.0" encoding="utf-8"?>
<p:tagLst xmlns:a="http://schemas.openxmlformats.org/drawingml/2006/main" xmlns:r="http://schemas.openxmlformats.org/officeDocument/2006/relationships" xmlns:p="http://schemas.openxmlformats.org/presentationml/2006/main">
  <p:tag name="NUM" val="3"/>
</p:tagLst>
</file>

<file path=ppt/tags/tag258.xml><?xml version="1.0" encoding="utf-8"?>
<p:tagLst xmlns:a="http://schemas.openxmlformats.org/drawingml/2006/main" xmlns:r="http://schemas.openxmlformats.org/officeDocument/2006/relationships" xmlns:p="http://schemas.openxmlformats.org/presentationml/2006/main">
  <p:tag name="NUM" val="4"/>
</p:tagLst>
</file>

<file path=ppt/tags/tag259.xml><?xml version="1.0" encoding="utf-8"?>
<p:tagLst xmlns:a="http://schemas.openxmlformats.org/drawingml/2006/main" xmlns:r="http://schemas.openxmlformats.org/officeDocument/2006/relationships" xmlns:p="http://schemas.openxmlformats.org/presentationml/2006/main">
  <p:tag name="NUM" val="5"/>
</p:tagLst>
</file>

<file path=ppt/tags/tag260.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75c03910-3a7c-43ff-bafb-714e686b6dcf}" enabled="1" method="Standard" siteId="{56a11285-efc2-4fd7-bb7f-9863dec37389}" contentBits="0" removed="0"/>
</clbl:labelList>
</file>

<file path=docProps/app.xml><?xml version="1.0" encoding="utf-8"?>
<Properties xmlns="http://schemas.openxmlformats.org/officeDocument/2006/extended-properties" xmlns:vt="http://schemas.openxmlformats.org/officeDocument/2006/docPropsVTypes">
  <TotalTime>27614</TotalTime>
  <Words>3383</Words>
  <Application>Microsoft Office PowerPoint</Application>
  <PresentationFormat>Grand écran</PresentationFormat>
  <Paragraphs>301</Paragraphs>
  <Slides>48</Slides>
  <Notes>43</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48</vt:i4>
      </vt:variant>
    </vt:vector>
  </HeadingPairs>
  <TitlesOfParts>
    <vt:vector size="51" baseType="lpstr">
      <vt:lpstr>Arial</vt:lpstr>
      <vt:lpstr>Helvetica Neue</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MARINI SANDRO</dc:creator>
  <cp:lastModifiedBy>Sophie Desbarats</cp:lastModifiedBy>
  <cp:revision>103</cp:revision>
  <dcterms:created xsi:type="dcterms:W3CDTF">2024-04-16T10:39:19Z</dcterms:created>
  <dcterms:modified xsi:type="dcterms:W3CDTF">2026-08-14T17:55:10Z</dcterms:modified>
</cp:coreProperties>
</file>